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embeddedFontLst>
    <p:embeddedFont>
      <p:font typeface="Nuni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Nunito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Nunito-italic.fntdata"/><Relationship Id="rId21" Type="http://schemas.openxmlformats.org/officeDocument/2006/relationships/slide" Target="slides/slide17.xml"/><Relationship Id="rId43" Type="http://schemas.openxmlformats.org/officeDocument/2006/relationships/font" Target="fonts/Nunit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3389/fncom.2012.0001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016/j.cell.2015.12.041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uthorservices.wiley.com/Reviewers/journal-reviewers/what-is-peer-review/index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nnectedpapers.com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016/j.cell.2015.12.041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Philosophical Transactions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published famous scientists such as Newton, Hooke, van Leeuwenhoek, Faraday, and Darwin.</a:t>
            </a:r>
            <a:endParaRPr/>
          </a:p>
        </p:txBody>
      </p:sp>
      <p:sp>
        <p:nvSpPr>
          <p:cNvPr id="248" name="Google Shape;24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https://blogs.scientificamerican.com/information-culture/the-birth-of-modern-peer-review/ </a:t>
            </a:r>
            <a:endParaRPr/>
          </a:p>
        </p:txBody>
      </p:sp>
      <p:sp>
        <p:nvSpPr>
          <p:cNvPr id="265" name="Google Shape;26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20202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https://doi.org/10.3389/fncom.2012.00019</a:t>
            </a:r>
            <a:r>
              <a:rPr lang="en-U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Contextualize the process </a:t>
            </a:r>
            <a:endParaRPr/>
          </a:p>
        </p:txBody>
      </p:sp>
      <p:sp>
        <p:nvSpPr>
          <p:cNvPr id="419" name="Google Shape;41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t/>
            </a:r>
            <a:endParaRPr/>
          </a:p>
        </p:txBody>
      </p:sp>
      <p:sp>
        <p:nvSpPr>
          <p:cNvPr id="438" name="Google Shape;43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t/>
            </a:r>
            <a:endParaRPr/>
          </a:p>
        </p:txBody>
      </p:sp>
      <p:sp>
        <p:nvSpPr>
          <p:cNvPr id="456" name="Google Shape;45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Author’s decisions to wait for publication to meet the unspoken standards of “high-impact” journals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Slow editorial process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Inefficient and ineffective peer review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Costs are high for authors just to publish – compounds with dismal funding for the actual research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Closed access for universities and public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If the time it takes to go through the publication process is unjustifiably slow, how does that impact scientific progress?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If peer review is ineffective, how does that impact scientific progress?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If publication and access is only privileged to those that can afford it, how does that impact scientific progress?</a:t>
            </a:r>
            <a:endParaRPr/>
          </a:p>
        </p:txBody>
      </p:sp>
      <p:sp>
        <p:nvSpPr>
          <p:cNvPr id="478" name="Google Shape;47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Author’s decisions to wait for publication to meet the unspoken standards of “high-impact” journals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Slow editorial process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Inefficient and ineffective peer review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Costs are high for authors just to publish – compounds with dismal funding for the actual research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Closed access for universities and public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If the time it takes to go through the publication process is unjustifiably slow, how does that impact scientific progress?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If peer review is ineffective, how does that impact scientific progress?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If publication and access is only privileged to those that can afford it, how does that impact scientific progress?</a:t>
            </a:r>
            <a:endParaRPr/>
          </a:p>
        </p:txBody>
      </p:sp>
      <p:sp>
        <p:nvSpPr>
          <p:cNvPr id="503" name="Google Shape;50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https://doi.org/10.1016/j.cell.2015.12.041</a:t>
            </a:r>
            <a:br>
              <a:rPr lang="en-US"/>
            </a:br>
            <a:endParaRPr/>
          </a:p>
        </p:txBody>
      </p:sp>
      <p:sp>
        <p:nvSpPr>
          <p:cNvPr id="538" name="Google Shape;53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https://www.aje.com/arc/scholarly-publishing-brief-history/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https://zenodo.org/record/546100#.X9KiURNKjMI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https://onlinelibrary-wiley-com.ezproxy.nihlibrary.nih.gov/doi/pdf/10.1002/9781118620762.ch27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https://jamanetwork.com/journals/jama/article-abstract/202114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https://www.aje.com/arc/scholarly-publishing-brief-history/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https://zenodo.org/record/546100#.X9KiURNKjMI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https://onlinelibrary-wiley-com.ezproxy.nihlibrary.nih.gov/doi/pdf/10.1002/9781118620762.ch27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https://jamanetwork.com/journals/jama/article-abstract/202114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c1f27973d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c1f27973d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97757a42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97757a42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https://authorservices.wiley.com/Reviewers/journal-reviewers/what-is-peer-review/index.html</a:t>
            </a:r>
            <a:r>
              <a:rPr lang="en-US"/>
              <a:t> </a:t>
            </a:r>
            <a:endParaRPr/>
          </a:p>
        </p:txBody>
      </p:sp>
      <p:sp>
        <p:nvSpPr>
          <p:cNvPr id="149" name="Google Shape;149;gd97757a42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Now that we have been introduced to the traditional journal-based publication process, how we got here, and its limitations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97757a42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97757a42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https://www.connectedpapers.com/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 for the educator or for students to see a network visualization of a relevant paper to their field, research, etc. May contextualize the concepts of research as a collective endeavour.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d97757a423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Effective communication over time and space is required for scientific </a:t>
            </a:r>
            <a:r>
              <a:rPr lang="en-US"/>
              <a:t>breakthroughs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https://doi.org/10.1016/j.cell.2015.12.041</a:t>
            </a:r>
            <a:br>
              <a:rPr lang="en-US"/>
            </a:br>
            <a:endParaRPr/>
          </a:p>
        </p:txBody>
      </p:sp>
      <p:sp>
        <p:nvSpPr>
          <p:cNvPr id="231" name="Google Shape;2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29100" y="-42233"/>
            <a:ext cx="12280799" cy="4676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15600" y="4634567"/>
            <a:ext cx="6123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0733" y="5011218"/>
            <a:ext cx="3895667" cy="9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1860300" y="6296500"/>
            <a:ext cx="85020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@ASAPbio_  |  #ASAPbio  |  @XXXXX</a:t>
            </a:r>
            <a:endParaRPr b="0" i="0" sz="1600" u="none" cap="none" strike="noStrike">
              <a:solidFill>
                <a:srgbClr val="88888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8" name="Google Shape;78;p11"/>
          <p:cNvGrpSpPr/>
          <p:nvPr/>
        </p:nvGrpSpPr>
        <p:grpSpPr>
          <a:xfrm>
            <a:off x="3418618" y="6296500"/>
            <a:ext cx="5354767" cy="524800"/>
            <a:chOff x="2149975" y="4722375"/>
            <a:chExt cx="4016075" cy="393600"/>
          </a:xfrm>
        </p:grpSpPr>
        <p:sp>
          <p:nvSpPr>
            <p:cNvPr id="79" name="Google Shape;79;p11"/>
            <p:cNvSpPr txBox="1"/>
            <p:nvPr/>
          </p:nvSpPr>
          <p:spPr>
            <a:xfrm>
              <a:off x="2977950" y="4722375"/>
              <a:ext cx="318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80" name="Google Shape;80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415600" y="5640767"/>
            <a:ext cx="109400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4" name="Google Shape;84;p12"/>
          <p:cNvGrpSpPr/>
          <p:nvPr/>
        </p:nvGrpSpPr>
        <p:grpSpPr>
          <a:xfrm>
            <a:off x="3418618" y="6296500"/>
            <a:ext cx="5354767" cy="524800"/>
            <a:chOff x="2149975" y="4722375"/>
            <a:chExt cx="4016075" cy="393600"/>
          </a:xfrm>
        </p:grpSpPr>
        <p:sp>
          <p:nvSpPr>
            <p:cNvPr id="85" name="Google Shape;85;p12"/>
            <p:cNvSpPr txBox="1"/>
            <p:nvPr/>
          </p:nvSpPr>
          <p:spPr>
            <a:xfrm>
              <a:off x="2977950" y="4722375"/>
              <a:ext cx="318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86" name="Google Shape;86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3333"/>
              </a:buClr>
              <a:buSzPts val="12000"/>
              <a:buNone/>
              <a:defRPr sz="16000">
                <a:solidFill>
                  <a:srgbClr val="DD333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3418618" y="6296500"/>
            <a:ext cx="5354767" cy="524800"/>
            <a:chOff x="2149975" y="4722375"/>
            <a:chExt cx="4016075" cy="393600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2977950" y="4722375"/>
              <a:ext cx="318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93" name="Google Shape;93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6" name="Google Shape;96;p14"/>
          <p:cNvGrpSpPr/>
          <p:nvPr/>
        </p:nvGrpSpPr>
        <p:grpSpPr>
          <a:xfrm>
            <a:off x="3418618" y="6296500"/>
            <a:ext cx="5354767" cy="524800"/>
            <a:chOff x="2149975" y="4722375"/>
            <a:chExt cx="4016075" cy="393600"/>
          </a:xfrm>
        </p:grpSpPr>
        <p:sp>
          <p:nvSpPr>
            <p:cNvPr id="97" name="Google Shape;97;p14"/>
            <p:cNvSpPr txBox="1"/>
            <p:nvPr/>
          </p:nvSpPr>
          <p:spPr>
            <a:xfrm>
              <a:off x="2977950" y="4722375"/>
              <a:ext cx="318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98" name="Google Shape;98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">
  <p:cSld name="Recommenda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rot="10800000">
            <a:off x="1198367" y="875467"/>
            <a:ext cx="3353600" cy="33536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3911900" y="1786733"/>
            <a:ext cx="7542400" cy="3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1198367" y="457567"/>
            <a:ext cx="3353600" cy="3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132">
                <a:solidFill>
                  <a:srgbClr val="888888"/>
                </a:solidFill>
              </a:defRPr>
            </a:lvl1pPr>
            <a:lvl2pPr lvl="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15"/>
          <p:cNvGrpSpPr/>
          <p:nvPr/>
        </p:nvGrpSpPr>
        <p:grpSpPr>
          <a:xfrm>
            <a:off x="3418618" y="6296500"/>
            <a:ext cx="5354767" cy="524800"/>
            <a:chOff x="2149975" y="4722375"/>
            <a:chExt cx="4016075" cy="393600"/>
          </a:xfrm>
        </p:grpSpPr>
        <p:sp>
          <p:nvSpPr>
            <p:cNvPr id="104" name="Google Shape;104;p15"/>
            <p:cNvSpPr txBox="1"/>
            <p:nvPr/>
          </p:nvSpPr>
          <p:spPr>
            <a:xfrm>
              <a:off x="2977950" y="4722375"/>
              <a:ext cx="318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5" name="Google Shape;105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caption over image">
  <p:cSld name="Transparent caption over imag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5697867" y="785200"/>
            <a:ext cx="4502000" cy="2006400"/>
          </a:xfrm>
          <a:prstGeom prst="rect">
            <a:avLst/>
          </a:prstGeom>
          <a:solidFill>
            <a:srgbClr val="FFFFFF">
              <a:alpha val="79607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418618" y="6296500"/>
            <a:ext cx="5354767" cy="524800"/>
            <a:chOff x="2149975" y="4722375"/>
            <a:chExt cx="4016075" cy="393600"/>
          </a:xfrm>
        </p:grpSpPr>
        <p:sp>
          <p:nvSpPr>
            <p:cNvPr id="30" name="Google Shape;30;p4"/>
            <p:cNvSpPr txBox="1"/>
            <p:nvPr/>
          </p:nvSpPr>
          <p:spPr>
            <a:xfrm>
              <a:off x="2977950" y="4722375"/>
              <a:ext cx="318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" name="Google Shape;31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3418618" y="6296500"/>
            <a:ext cx="5354767" cy="524800"/>
            <a:chOff x="2149975" y="4722375"/>
            <a:chExt cx="4016075" cy="393600"/>
          </a:xfrm>
        </p:grpSpPr>
        <p:sp>
          <p:nvSpPr>
            <p:cNvPr id="36" name="Google Shape;36;p5"/>
            <p:cNvSpPr txBox="1"/>
            <p:nvPr/>
          </p:nvSpPr>
          <p:spPr>
            <a:xfrm>
              <a:off x="2977950" y="4722375"/>
              <a:ext cx="318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7" name="Google Shape;37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5236767" y="-167"/>
            <a:ext cx="69552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354000" y="1644233"/>
            <a:ext cx="44140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41" name="Google Shape;41;p6"/>
          <p:cNvSpPr txBox="1"/>
          <p:nvPr>
            <p:ph idx="1" type="subTitle"/>
          </p:nvPr>
        </p:nvSpPr>
        <p:spPr>
          <a:xfrm>
            <a:off x="354000" y="3737433"/>
            <a:ext cx="44140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5683133" y="965433"/>
            <a:ext cx="60188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101585" y="6333200"/>
            <a:ext cx="5135184" cy="524800"/>
            <a:chOff x="2149975" y="4722375"/>
            <a:chExt cx="3851388" cy="393600"/>
          </a:xfrm>
        </p:grpSpPr>
        <p:sp>
          <p:nvSpPr>
            <p:cNvPr id="45" name="Google Shape;45;p6"/>
            <p:cNvSpPr txBox="1"/>
            <p:nvPr/>
          </p:nvSpPr>
          <p:spPr>
            <a:xfrm>
              <a:off x="3054163" y="4722375"/>
              <a:ext cx="2947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46" name="Google Shape;46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3418618" y="6296500"/>
            <a:ext cx="5354767" cy="524800"/>
            <a:chOff x="2149975" y="4722375"/>
            <a:chExt cx="4016075" cy="393600"/>
          </a:xfrm>
        </p:grpSpPr>
        <p:sp>
          <p:nvSpPr>
            <p:cNvPr id="51" name="Google Shape;51;p7"/>
            <p:cNvSpPr txBox="1"/>
            <p:nvPr/>
          </p:nvSpPr>
          <p:spPr>
            <a:xfrm>
              <a:off x="2977950" y="4722375"/>
              <a:ext cx="318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52" name="Google Shape;52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8" name="Google Shape;58;p8"/>
          <p:cNvGrpSpPr/>
          <p:nvPr/>
        </p:nvGrpSpPr>
        <p:grpSpPr>
          <a:xfrm>
            <a:off x="3418618" y="6296500"/>
            <a:ext cx="5354767" cy="524800"/>
            <a:chOff x="2149975" y="4722375"/>
            <a:chExt cx="4016075" cy="393600"/>
          </a:xfrm>
        </p:grpSpPr>
        <p:sp>
          <p:nvSpPr>
            <p:cNvPr id="59" name="Google Shape;59;p8"/>
            <p:cNvSpPr txBox="1"/>
            <p:nvPr/>
          </p:nvSpPr>
          <p:spPr>
            <a:xfrm>
              <a:off x="2977950" y="4722375"/>
              <a:ext cx="3188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60" name="Google Shape;60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left text">
  <p:cSld name="One column left 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15600" y="740800"/>
            <a:ext cx="48212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415600" y="1852800"/>
            <a:ext cx="48212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>
            <a:off x="101585" y="6333200"/>
            <a:ext cx="5135184" cy="524800"/>
            <a:chOff x="2149975" y="4722375"/>
            <a:chExt cx="3851388" cy="393600"/>
          </a:xfrm>
        </p:grpSpPr>
        <p:sp>
          <p:nvSpPr>
            <p:cNvPr id="66" name="Google Shape;66;p9"/>
            <p:cNvSpPr txBox="1"/>
            <p:nvPr/>
          </p:nvSpPr>
          <p:spPr>
            <a:xfrm>
              <a:off x="3054163" y="4722375"/>
              <a:ext cx="2947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67" name="Google Shape;67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right text">
  <p:cSld name="One column right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6604000" y="740800"/>
            <a:ext cx="50276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6604000" y="1852800"/>
            <a:ext cx="50276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2" name="Google Shape;72;p10"/>
          <p:cNvGrpSpPr/>
          <p:nvPr/>
        </p:nvGrpSpPr>
        <p:grpSpPr>
          <a:xfrm>
            <a:off x="6603985" y="6333200"/>
            <a:ext cx="5135184" cy="524800"/>
            <a:chOff x="2149975" y="4722375"/>
            <a:chExt cx="3851388" cy="393600"/>
          </a:xfrm>
        </p:grpSpPr>
        <p:sp>
          <p:nvSpPr>
            <p:cNvPr id="73" name="Google Shape;73;p10"/>
            <p:cNvSpPr txBox="1"/>
            <p:nvPr/>
          </p:nvSpPr>
          <p:spPr>
            <a:xfrm>
              <a:off x="3054163" y="4722375"/>
              <a:ext cx="2947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@ASAPbio_  |  #ASAPbio  |  @ XXXX</a:t>
              </a:r>
              <a:endPara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74" name="Google Shape;74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49975" y="4801648"/>
              <a:ext cx="940250" cy="235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867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867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867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867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867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867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867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867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355677" y="629648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jp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jpg"/><Relationship Id="rId22" Type="http://schemas.openxmlformats.org/officeDocument/2006/relationships/image" Target="../media/image43.png"/><Relationship Id="rId21" Type="http://schemas.openxmlformats.org/officeDocument/2006/relationships/image" Target="../media/image35.png"/><Relationship Id="rId24" Type="http://schemas.openxmlformats.org/officeDocument/2006/relationships/image" Target="../media/image48.png"/><Relationship Id="rId2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Relationship Id="rId26" Type="http://schemas.openxmlformats.org/officeDocument/2006/relationships/image" Target="../media/image53.jpg"/><Relationship Id="rId25" Type="http://schemas.openxmlformats.org/officeDocument/2006/relationships/image" Target="../media/image46.png"/><Relationship Id="rId28" Type="http://schemas.openxmlformats.org/officeDocument/2006/relationships/image" Target="../media/image40.png"/><Relationship Id="rId27" Type="http://schemas.openxmlformats.org/officeDocument/2006/relationships/image" Target="../media/image57.png"/><Relationship Id="rId5" Type="http://schemas.openxmlformats.org/officeDocument/2006/relationships/image" Target="../media/image24.jpg"/><Relationship Id="rId6" Type="http://schemas.openxmlformats.org/officeDocument/2006/relationships/image" Target="../media/image33.png"/><Relationship Id="rId29" Type="http://schemas.openxmlformats.org/officeDocument/2006/relationships/image" Target="../media/image45.gif"/><Relationship Id="rId7" Type="http://schemas.openxmlformats.org/officeDocument/2006/relationships/image" Target="../media/image27.png"/><Relationship Id="rId8" Type="http://schemas.openxmlformats.org/officeDocument/2006/relationships/image" Target="../media/image31.png"/><Relationship Id="rId31" Type="http://schemas.openxmlformats.org/officeDocument/2006/relationships/image" Target="../media/image49.png"/><Relationship Id="rId30" Type="http://schemas.openxmlformats.org/officeDocument/2006/relationships/image" Target="../media/image56.png"/><Relationship Id="rId11" Type="http://schemas.openxmlformats.org/officeDocument/2006/relationships/image" Target="../media/image37.png"/><Relationship Id="rId10" Type="http://schemas.openxmlformats.org/officeDocument/2006/relationships/image" Target="../media/image30.png"/><Relationship Id="rId32" Type="http://schemas.openxmlformats.org/officeDocument/2006/relationships/image" Target="../media/image51.png"/><Relationship Id="rId13" Type="http://schemas.openxmlformats.org/officeDocument/2006/relationships/image" Target="../media/image26.png"/><Relationship Id="rId12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38.png"/><Relationship Id="rId17" Type="http://schemas.openxmlformats.org/officeDocument/2006/relationships/image" Target="../media/image41.jpg"/><Relationship Id="rId16" Type="http://schemas.openxmlformats.org/officeDocument/2006/relationships/image" Target="../media/image39.gif"/><Relationship Id="rId19" Type="http://schemas.openxmlformats.org/officeDocument/2006/relationships/image" Target="../media/image34.png"/><Relationship Id="rId18" Type="http://schemas.openxmlformats.org/officeDocument/2006/relationships/image" Target="../media/image3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14.jp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70.png"/><Relationship Id="rId5" Type="http://schemas.openxmlformats.org/officeDocument/2006/relationships/image" Target="../media/image62.png"/><Relationship Id="rId6" Type="http://schemas.openxmlformats.org/officeDocument/2006/relationships/image" Target="../media/image69.png"/><Relationship Id="rId7" Type="http://schemas.openxmlformats.org/officeDocument/2006/relationships/image" Target="../media/image68.png"/><Relationship Id="rId8" Type="http://schemas.openxmlformats.org/officeDocument/2006/relationships/image" Target="../media/image71.png"/><Relationship Id="rId11" Type="http://schemas.openxmlformats.org/officeDocument/2006/relationships/image" Target="../media/image64.png"/><Relationship Id="rId10" Type="http://schemas.openxmlformats.org/officeDocument/2006/relationships/image" Target="../media/image66.png"/><Relationship Id="rId12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i.org/10.1016/j.cell.2015.12.041" TargetMode="External"/><Relationship Id="rId4" Type="http://schemas.openxmlformats.org/officeDocument/2006/relationships/hyperlink" Target="https://blogs.scientificamerican.com/information-culture/the-birth-of-modern-peer-review/" TargetMode="External"/><Relationship Id="rId9" Type="http://schemas.openxmlformats.org/officeDocument/2006/relationships/hyperlink" Target="https://doi.org/10.3389/fncom.2012.00019" TargetMode="External"/><Relationship Id="rId5" Type="http://schemas.openxmlformats.org/officeDocument/2006/relationships/hyperlink" Target="https://www.aje.com/arc/scholarly-publishing-brief-history/" TargetMode="External"/><Relationship Id="rId6" Type="http://schemas.openxmlformats.org/officeDocument/2006/relationships/hyperlink" Target="https://zenodo.org/record/546100#.YAgV3ZNKjMJ" TargetMode="External"/><Relationship Id="rId7" Type="http://schemas.openxmlformats.org/officeDocument/2006/relationships/hyperlink" Target="https://doi.org/10.1002/9781118620762.ch27" TargetMode="External"/><Relationship Id="rId8" Type="http://schemas.openxmlformats.org/officeDocument/2006/relationships/hyperlink" Target="https://jamanetwork.com/journals/jama/article-abstract/20211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connectedpapers.com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4.jp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415610" y="992767"/>
            <a:ext cx="11501569" cy="2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b="1" lang="en-US" sz="6000"/>
              <a:t>Preprinting and Publishing in the Life and Biomedical Sciences</a:t>
            </a:r>
            <a:endParaRPr b="1" sz="6000"/>
          </a:p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415600" y="4634567"/>
            <a:ext cx="6123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I: Introduction to the evolving publication landscape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Origins and evolution of the academic journal</a:t>
            </a:r>
            <a:endParaRPr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Prior to journals, communication was largely through individual letters and conversation through </a:t>
            </a:r>
            <a:r>
              <a:rPr i="1" lang="en-US"/>
              <a:t>learned societies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17</a:t>
            </a:r>
            <a:r>
              <a:rPr b="1" baseline="30000" lang="en-US"/>
              <a:t>th</a:t>
            </a:r>
            <a:r>
              <a:rPr b="1" lang="en-US"/>
              <a:t> Century </a:t>
            </a:r>
            <a:r>
              <a:rPr lang="en-US"/>
              <a:t>– The journal as a “centralized” form of communication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FUN FACT:</a:t>
            </a:r>
            <a:r>
              <a:rPr i="1" lang="en-US"/>
              <a:t> Philosophical Transactions of the Royal Society of London’s </a:t>
            </a:r>
            <a:r>
              <a:rPr lang="en-US"/>
              <a:t>Henry Oldenburg was not merely editor, but also author, translator, and reviewer</a:t>
            </a:r>
            <a:endParaRPr i="1"/>
          </a:p>
        </p:txBody>
      </p:sp>
      <p:grpSp>
        <p:nvGrpSpPr>
          <p:cNvPr id="252" name="Google Shape;252;p27"/>
          <p:cNvGrpSpPr/>
          <p:nvPr/>
        </p:nvGrpSpPr>
        <p:grpSpPr>
          <a:xfrm>
            <a:off x="3304830" y="3686804"/>
            <a:ext cx="2713639" cy="2194564"/>
            <a:chOff x="-1815059" y="341493"/>
            <a:chExt cx="2713639" cy="2194564"/>
          </a:xfrm>
        </p:grpSpPr>
        <p:pic>
          <p:nvPicPr>
            <p:cNvPr descr="Isaac Newton - Quotes, Facts &amp; Laws - Biography" id="253" name="Google Shape;25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815059" y="889206"/>
              <a:ext cx="1281822" cy="1281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les Darwin: Notebooks worth millions lost for 20 years - BBC News" id="254" name="Google Shape;25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66993" y="341493"/>
              <a:ext cx="1665573" cy="936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w Antoni van Leeuwenhoek discovered bacteria in the 1670s - Vox" id="255" name="Google Shape;25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753306" y="1210494"/>
              <a:ext cx="1325563" cy="13255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Quill with solid fill" id="256" name="Google Shape;25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3906" y="334311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7"/>
          <p:cNvCxnSpPr/>
          <p:nvPr/>
        </p:nvCxnSpPr>
        <p:spPr>
          <a:xfrm>
            <a:off x="883590" y="6523688"/>
            <a:ext cx="10748777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8" name="Google Shape;258;p27"/>
          <p:cNvGrpSpPr/>
          <p:nvPr/>
        </p:nvGrpSpPr>
        <p:grpSpPr>
          <a:xfrm>
            <a:off x="1468907" y="5890162"/>
            <a:ext cx="182880" cy="730680"/>
            <a:chOff x="824333" y="5455451"/>
            <a:chExt cx="182880" cy="730680"/>
          </a:xfrm>
        </p:grpSpPr>
        <p:sp>
          <p:nvSpPr>
            <p:cNvPr id="259" name="Google Shape;259;p27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0" name="Google Shape;260;p27"/>
            <p:cNvCxnSpPr>
              <a:stCxn id="259" idx="0"/>
              <a:endCxn id="261" idx="2"/>
            </p:cNvCxnSpPr>
            <p:nvPr/>
          </p:nvCxnSpPr>
          <p:spPr>
            <a:xfrm flipH="1" rot="10800000">
              <a:off x="915773" y="5455451"/>
              <a:ext cx="9600" cy="54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1" name="Google Shape;261;p27"/>
          <p:cNvSpPr txBox="1"/>
          <p:nvPr/>
        </p:nvSpPr>
        <p:spPr>
          <a:xfrm>
            <a:off x="48004" y="4720546"/>
            <a:ext cx="304397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two scientific journals: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des Sçavans 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Philosophical Transactions of the Royal Society of London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1665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Origins and evolution of the academic journal</a:t>
            </a:r>
            <a:endParaRPr/>
          </a:p>
        </p:txBody>
      </p:sp>
      <p:sp>
        <p:nvSpPr>
          <p:cNvPr id="268" name="Google Shape;268;p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18</a:t>
            </a:r>
            <a:r>
              <a:rPr b="1" baseline="30000" lang="en-US"/>
              <a:t>th</a:t>
            </a:r>
            <a:r>
              <a:rPr b="1" lang="en-US"/>
              <a:t> Century </a:t>
            </a:r>
            <a:r>
              <a:rPr lang="en-US"/>
              <a:t>– first fully peer-reviewed journal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FUN FACT: </a:t>
            </a:r>
            <a:r>
              <a:rPr i="1" lang="en-US"/>
              <a:t>Formal</a:t>
            </a:r>
            <a:r>
              <a:rPr lang="en-US"/>
              <a:t> journal-dependent peer review was not </a:t>
            </a:r>
            <a:r>
              <a:rPr lang="en-US" u="sng"/>
              <a:t>widely accepted </a:t>
            </a:r>
            <a:r>
              <a:rPr lang="en-US"/>
              <a:t>until after WWII (&gt;1945)</a:t>
            </a:r>
            <a:endParaRPr/>
          </a:p>
        </p:txBody>
      </p:sp>
      <p:cxnSp>
        <p:nvCxnSpPr>
          <p:cNvPr id="269" name="Google Shape;269;p28"/>
          <p:cNvCxnSpPr/>
          <p:nvPr/>
        </p:nvCxnSpPr>
        <p:spPr>
          <a:xfrm>
            <a:off x="883590" y="6523688"/>
            <a:ext cx="10748777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0" name="Google Shape;270;p28"/>
          <p:cNvGrpSpPr/>
          <p:nvPr/>
        </p:nvGrpSpPr>
        <p:grpSpPr>
          <a:xfrm>
            <a:off x="1468907" y="5890162"/>
            <a:ext cx="182880" cy="730680"/>
            <a:chOff x="824333" y="5455451"/>
            <a:chExt cx="182880" cy="730680"/>
          </a:xfrm>
        </p:grpSpPr>
        <p:sp>
          <p:nvSpPr>
            <p:cNvPr id="271" name="Google Shape;271;p28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" name="Google Shape;272;p28"/>
            <p:cNvCxnSpPr>
              <a:stCxn id="271" idx="0"/>
              <a:endCxn id="273" idx="2"/>
            </p:cNvCxnSpPr>
            <p:nvPr/>
          </p:nvCxnSpPr>
          <p:spPr>
            <a:xfrm flipH="1" rot="10800000">
              <a:off x="915773" y="5455451"/>
              <a:ext cx="9600" cy="54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3" name="Google Shape;273;p28"/>
          <p:cNvSpPr txBox="1"/>
          <p:nvPr/>
        </p:nvSpPr>
        <p:spPr>
          <a:xfrm>
            <a:off x="48004" y="4720546"/>
            <a:ext cx="304397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two scientific journals: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des Sçavans 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Philosophical Transactions of the Royal Society of London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1665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1771035" y="3638725"/>
            <a:ext cx="270568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Essays and Observations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first fully peer-reviewed journal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1731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28"/>
          <p:cNvGrpSpPr/>
          <p:nvPr/>
        </p:nvGrpSpPr>
        <p:grpSpPr>
          <a:xfrm>
            <a:off x="3013452" y="4592962"/>
            <a:ext cx="182880" cy="2027880"/>
            <a:chOff x="824333" y="4158251"/>
            <a:chExt cx="182880" cy="2027880"/>
          </a:xfrm>
        </p:grpSpPr>
        <p:sp>
          <p:nvSpPr>
            <p:cNvPr id="276" name="Google Shape;276;p28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7" name="Google Shape;277;p28"/>
            <p:cNvCxnSpPr>
              <a:stCxn id="276" idx="0"/>
              <a:endCxn id="274" idx="2"/>
            </p:cNvCxnSpPr>
            <p:nvPr/>
          </p:nvCxnSpPr>
          <p:spPr>
            <a:xfrm flipH="1" rot="10800000">
              <a:off x="915773" y="4158251"/>
              <a:ext cx="18900" cy="1845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Quill with solid fill" id="278" name="Google Shape;2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3906" y="334311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Origins and evolution of the academic journal</a:t>
            </a:r>
            <a:endParaRPr/>
          </a:p>
        </p:txBody>
      </p:sp>
      <p:sp>
        <p:nvSpPr>
          <p:cNvPr id="285" name="Google Shape;285;p29"/>
          <p:cNvSpPr txBox="1"/>
          <p:nvPr>
            <p:ph idx="1" type="body"/>
          </p:nvPr>
        </p:nvSpPr>
        <p:spPr>
          <a:xfrm>
            <a:off x="415600" y="1308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19</a:t>
            </a:r>
            <a:r>
              <a:rPr b="1" baseline="30000" lang="en-US"/>
              <a:t>th</a:t>
            </a:r>
            <a:r>
              <a:rPr b="1" lang="en-US"/>
              <a:t> Century </a:t>
            </a:r>
            <a:r>
              <a:rPr lang="en-US"/>
              <a:t>– Thousands of journals come on the scene, most funded publicly through learned societies, as well as some commercial publishers</a:t>
            </a:r>
            <a:endParaRPr i="1"/>
          </a:p>
          <a:p>
            <a:pPr indent="-2286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/>
          </a:p>
        </p:txBody>
      </p:sp>
      <p:pic>
        <p:nvPicPr>
          <p:cNvPr descr="Lockyer's columns of controversy in Nature" id="286" name="Google Shape;2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307" y="2035010"/>
            <a:ext cx="1653196" cy="2407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ence (journal) - Wikipedia" id="287" name="Google Shape;2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5973" y="3520597"/>
            <a:ext cx="1583724" cy="2210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29"/>
          <p:cNvCxnSpPr/>
          <p:nvPr/>
        </p:nvCxnSpPr>
        <p:spPr>
          <a:xfrm>
            <a:off x="883590" y="6523688"/>
            <a:ext cx="10748777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9" name="Google Shape;289;p29"/>
          <p:cNvGrpSpPr/>
          <p:nvPr/>
        </p:nvGrpSpPr>
        <p:grpSpPr>
          <a:xfrm>
            <a:off x="1468907" y="5890162"/>
            <a:ext cx="182880" cy="730680"/>
            <a:chOff x="824333" y="5455451"/>
            <a:chExt cx="182880" cy="730680"/>
          </a:xfrm>
        </p:grpSpPr>
        <p:sp>
          <p:nvSpPr>
            <p:cNvPr id="290" name="Google Shape;290;p29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" name="Google Shape;291;p29"/>
            <p:cNvCxnSpPr>
              <a:stCxn id="290" idx="0"/>
              <a:endCxn id="292" idx="2"/>
            </p:cNvCxnSpPr>
            <p:nvPr/>
          </p:nvCxnSpPr>
          <p:spPr>
            <a:xfrm flipH="1" rot="10800000">
              <a:off x="915773" y="5455451"/>
              <a:ext cx="9600" cy="54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2" name="Google Shape;292;p29"/>
          <p:cNvSpPr txBox="1"/>
          <p:nvPr/>
        </p:nvSpPr>
        <p:spPr>
          <a:xfrm>
            <a:off x="48004" y="4720546"/>
            <a:ext cx="304397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two scientific journals: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des Sçavans 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Philosophical Transactions of the Royal Society of London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1665</a:t>
            </a:r>
            <a:endParaRPr/>
          </a:p>
        </p:txBody>
      </p:sp>
      <p:sp>
        <p:nvSpPr>
          <p:cNvPr id="293" name="Google Shape;293;p29"/>
          <p:cNvSpPr txBox="1"/>
          <p:nvPr/>
        </p:nvSpPr>
        <p:spPr>
          <a:xfrm>
            <a:off x="1771035" y="3638725"/>
            <a:ext cx="270568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Essays and Observations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first fully peer-reviewed journal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1731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9"/>
          <p:cNvGrpSpPr/>
          <p:nvPr/>
        </p:nvGrpSpPr>
        <p:grpSpPr>
          <a:xfrm>
            <a:off x="3013452" y="4592962"/>
            <a:ext cx="182880" cy="2027880"/>
            <a:chOff x="824333" y="4158251"/>
            <a:chExt cx="182880" cy="2027880"/>
          </a:xfrm>
        </p:grpSpPr>
        <p:sp>
          <p:nvSpPr>
            <p:cNvPr id="295" name="Google Shape;295;p29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6" name="Google Shape;296;p29"/>
            <p:cNvCxnSpPr>
              <a:stCxn id="295" idx="0"/>
              <a:endCxn id="293" idx="2"/>
            </p:cNvCxnSpPr>
            <p:nvPr/>
          </p:nvCxnSpPr>
          <p:spPr>
            <a:xfrm flipH="1" rot="10800000">
              <a:off x="915773" y="4158251"/>
              <a:ext cx="18900" cy="1845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7" name="Google Shape;297;p29"/>
          <p:cNvSpPr/>
          <p:nvPr/>
        </p:nvSpPr>
        <p:spPr>
          <a:xfrm>
            <a:off x="3590452" y="4484952"/>
            <a:ext cx="26132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 publishes its first issue.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1869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4857685" y="5217681"/>
            <a:ext cx="227252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Science publishes its first issue.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29"/>
          <p:cNvGrpSpPr/>
          <p:nvPr/>
        </p:nvGrpSpPr>
        <p:grpSpPr>
          <a:xfrm>
            <a:off x="4796936" y="5008162"/>
            <a:ext cx="182880" cy="1612680"/>
            <a:chOff x="839323" y="4573451"/>
            <a:chExt cx="182880" cy="1612680"/>
          </a:xfrm>
        </p:grpSpPr>
        <p:sp>
          <p:nvSpPr>
            <p:cNvPr id="300" name="Google Shape;300;p29"/>
            <p:cNvSpPr/>
            <p:nvPr/>
          </p:nvSpPr>
          <p:spPr>
            <a:xfrm>
              <a:off x="83932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29"/>
            <p:cNvCxnSpPr>
              <a:stCxn id="300" idx="0"/>
              <a:endCxn id="297" idx="2"/>
            </p:cNvCxnSpPr>
            <p:nvPr/>
          </p:nvCxnSpPr>
          <p:spPr>
            <a:xfrm flipH="1" rot="10800000">
              <a:off x="930763" y="4573451"/>
              <a:ext cx="8700" cy="1429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2" name="Google Shape;302;p29"/>
          <p:cNvGrpSpPr/>
          <p:nvPr/>
        </p:nvGrpSpPr>
        <p:grpSpPr>
          <a:xfrm>
            <a:off x="5903282" y="5956462"/>
            <a:ext cx="182880" cy="664380"/>
            <a:chOff x="824333" y="5521751"/>
            <a:chExt cx="182880" cy="664380"/>
          </a:xfrm>
        </p:grpSpPr>
        <p:sp>
          <p:nvSpPr>
            <p:cNvPr id="303" name="Google Shape;303;p29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>
              <a:stCxn id="303" idx="0"/>
              <a:endCxn id="298" idx="2"/>
            </p:cNvCxnSpPr>
            <p:nvPr/>
          </p:nvCxnSpPr>
          <p:spPr>
            <a:xfrm rot="10800000">
              <a:off x="914873" y="5521751"/>
              <a:ext cx="900" cy="48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Quill with solid fill" id="305" name="Google Shape;3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3906" y="334311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Origins and evolution of the academic journal</a:t>
            </a:r>
            <a:endParaRPr/>
          </a:p>
        </p:txBody>
      </p:sp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415600" y="1187602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20</a:t>
            </a:r>
            <a:r>
              <a:rPr b="1" baseline="30000" lang="en-US"/>
              <a:t>th</a:t>
            </a:r>
            <a:r>
              <a:rPr b="1" lang="en-US"/>
              <a:t> Century - </a:t>
            </a:r>
            <a:r>
              <a:rPr lang="en-US"/>
              <a:t>Boom in scientific funding and academic research following WWII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Internationalization of publishing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Commercial publishing becomes a highly profitable industry 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Journal-dependent peer review is widely adopted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Experimental efforts for open scientific communication models hit roadblocks (IEGs)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“Digital age” opens avenues for online journals</a:t>
            </a:r>
            <a:endParaRPr/>
          </a:p>
        </p:txBody>
      </p:sp>
      <p:cxnSp>
        <p:nvCxnSpPr>
          <p:cNvPr id="313" name="Google Shape;313;p30"/>
          <p:cNvCxnSpPr/>
          <p:nvPr/>
        </p:nvCxnSpPr>
        <p:spPr>
          <a:xfrm>
            <a:off x="883590" y="6523688"/>
            <a:ext cx="10748777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4" name="Google Shape;314;p30"/>
          <p:cNvGrpSpPr/>
          <p:nvPr/>
        </p:nvGrpSpPr>
        <p:grpSpPr>
          <a:xfrm>
            <a:off x="1468907" y="5890162"/>
            <a:ext cx="182880" cy="730680"/>
            <a:chOff x="824333" y="5455451"/>
            <a:chExt cx="182880" cy="730680"/>
          </a:xfrm>
        </p:grpSpPr>
        <p:sp>
          <p:nvSpPr>
            <p:cNvPr id="315" name="Google Shape;315;p30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6" name="Google Shape;316;p30"/>
            <p:cNvCxnSpPr>
              <a:stCxn id="315" idx="0"/>
              <a:endCxn id="317" idx="2"/>
            </p:cNvCxnSpPr>
            <p:nvPr/>
          </p:nvCxnSpPr>
          <p:spPr>
            <a:xfrm flipH="1" rot="10800000">
              <a:off x="915773" y="5455451"/>
              <a:ext cx="9600" cy="54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7" name="Google Shape;317;p30"/>
          <p:cNvSpPr txBox="1"/>
          <p:nvPr/>
        </p:nvSpPr>
        <p:spPr>
          <a:xfrm>
            <a:off x="48004" y="4720546"/>
            <a:ext cx="304397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two scientific journals: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des Sçavans 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Philosophical Transactions of the Royal Society of London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1665</a:t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1771035" y="3638725"/>
            <a:ext cx="270568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Essays and Observations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first fully peer-reviewed journal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1731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30"/>
          <p:cNvGrpSpPr/>
          <p:nvPr/>
        </p:nvGrpSpPr>
        <p:grpSpPr>
          <a:xfrm>
            <a:off x="3013452" y="4592962"/>
            <a:ext cx="182880" cy="2027880"/>
            <a:chOff x="824333" y="4158251"/>
            <a:chExt cx="182880" cy="2027880"/>
          </a:xfrm>
        </p:grpSpPr>
        <p:sp>
          <p:nvSpPr>
            <p:cNvPr id="320" name="Google Shape;320;p30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1" name="Google Shape;321;p30"/>
            <p:cNvCxnSpPr>
              <a:stCxn id="320" idx="0"/>
              <a:endCxn id="318" idx="2"/>
            </p:cNvCxnSpPr>
            <p:nvPr/>
          </p:nvCxnSpPr>
          <p:spPr>
            <a:xfrm flipH="1" rot="10800000">
              <a:off x="915773" y="4158251"/>
              <a:ext cx="18900" cy="1845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2" name="Google Shape;322;p30"/>
          <p:cNvSpPr/>
          <p:nvPr/>
        </p:nvSpPr>
        <p:spPr>
          <a:xfrm>
            <a:off x="3590452" y="4484952"/>
            <a:ext cx="26132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 publishes its first issue.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1869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4857685" y="5217681"/>
            <a:ext cx="227252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Science publishes its first issue.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30"/>
          <p:cNvGrpSpPr/>
          <p:nvPr/>
        </p:nvGrpSpPr>
        <p:grpSpPr>
          <a:xfrm>
            <a:off x="4796936" y="5008162"/>
            <a:ext cx="182880" cy="1612680"/>
            <a:chOff x="839323" y="4573451"/>
            <a:chExt cx="182880" cy="1612680"/>
          </a:xfrm>
        </p:grpSpPr>
        <p:sp>
          <p:nvSpPr>
            <p:cNvPr id="325" name="Google Shape;325;p30"/>
            <p:cNvSpPr/>
            <p:nvPr/>
          </p:nvSpPr>
          <p:spPr>
            <a:xfrm>
              <a:off x="83932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6" name="Google Shape;326;p30"/>
            <p:cNvCxnSpPr>
              <a:stCxn id="325" idx="0"/>
              <a:endCxn id="322" idx="2"/>
            </p:cNvCxnSpPr>
            <p:nvPr/>
          </p:nvCxnSpPr>
          <p:spPr>
            <a:xfrm flipH="1" rot="10800000">
              <a:off x="930763" y="4573451"/>
              <a:ext cx="8700" cy="1429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7" name="Google Shape;327;p30"/>
          <p:cNvGrpSpPr/>
          <p:nvPr/>
        </p:nvGrpSpPr>
        <p:grpSpPr>
          <a:xfrm>
            <a:off x="5903282" y="5956462"/>
            <a:ext cx="182880" cy="664380"/>
            <a:chOff x="824333" y="5521751"/>
            <a:chExt cx="182880" cy="664380"/>
          </a:xfrm>
        </p:grpSpPr>
        <p:sp>
          <p:nvSpPr>
            <p:cNvPr id="328" name="Google Shape;328;p30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9" name="Google Shape;329;p30"/>
            <p:cNvCxnSpPr>
              <a:stCxn id="328" idx="0"/>
              <a:endCxn id="323" idx="2"/>
            </p:cNvCxnSpPr>
            <p:nvPr/>
          </p:nvCxnSpPr>
          <p:spPr>
            <a:xfrm rot="10800000">
              <a:off x="914873" y="5521751"/>
              <a:ext cx="900" cy="48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30"/>
          <p:cNvSpPr/>
          <p:nvPr/>
        </p:nvSpPr>
        <p:spPr>
          <a:xfrm>
            <a:off x="6513921" y="4112101"/>
            <a:ext cx="270568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Elsevier launches its first international journal, Biochimica et Biophysica Acta.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1947</a:t>
            </a:r>
            <a:endParaRPr/>
          </a:p>
        </p:txBody>
      </p:sp>
      <p:sp>
        <p:nvSpPr>
          <p:cNvPr id="331" name="Google Shape;331;p30"/>
          <p:cNvSpPr txBox="1"/>
          <p:nvPr/>
        </p:nvSpPr>
        <p:spPr>
          <a:xfrm>
            <a:off x="8276098" y="5213503"/>
            <a:ext cx="19508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 adopts peer review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1961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30"/>
          <p:cNvGrpSpPr/>
          <p:nvPr/>
        </p:nvGrpSpPr>
        <p:grpSpPr>
          <a:xfrm>
            <a:off x="7765869" y="5066062"/>
            <a:ext cx="182880" cy="1554780"/>
            <a:chOff x="824333" y="4631351"/>
            <a:chExt cx="182880" cy="1554780"/>
          </a:xfrm>
        </p:grpSpPr>
        <p:sp>
          <p:nvSpPr>
            <p:cNvPr id="333" name="Google Shape;333;p30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4" name="Google Shape;334;p30"/>
            <p:cNvCxnSpPr>
              <a:stCxn id="333" idx="0"/>
              <a:endCxn id="330" idx="2"/>
            </p:cNvCxnSpPr>
            <p:nvPr/>
          </p:nvCxnSpPr>
          <p:spPr>
            <a:xfrm flipH="1" rot="10800000">
              <a:off x="915773" y="4631351"/>
              <a:ext cx="9600" cy="137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35" name="Google Shape;335;p30"/>
          <p:cNvGrpSpPr/>
          <p:nvPr/>
        </p:nvGrpSpPr>
        <p:grpSpPr>
          <a:xfrm>
            <a:off x="9161246" y="5952262"/>
            <a:ext cx="182880" cy="668580"/>
            <a:chOff x="854313" y="5517551"/>
            <a:chExt cx="182880" cy="668580"/>
          </a:xfrm>
        </p:grpSpPr>
        <p:sp>
          <p:nvSpPr>
            <p:cNvPr id="336" name="Google Shape;336;p30"/>
            <p:cNvSpPr/>
            <p:nvPr/>
          </p:nvSpPr>
          <p:spPr>
            <a:xfrm>
              <a:off x="85431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7" name="Google Shape;337;p30"/>
            <p:cNvCxnSpPr>
              <a:stCxn id="336" idx="0"/>
              <a:endCxn id="331" idx="2"/>
            </p:cNvCxnSpPr>
            <p:nvPr/>
          </p:nvCxnSpPr>
          <p:spPr>
            <a:xfrm rot="10800000">
              <a:off x="944553" y="5517551"/>
              <a:ext cx="1200" cy="485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38" name="Google Shape;338;p30"/>
          <p:cNvCxnSpPr>
            <a:stCxn id="331" idx="0"/>
            <a:endCxn id="339" idx="2"/>
          </p:cNvCxnSpPr>
          <p:nvPr/>
        </p:nvCxnSpPr>
        <p:spPr>
          <a:xfrm flipH="1" rot="10800000">
            <a:off x="9251501" y="4169203"/>
            <a:ext cx="975300" cy="104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30"/>
          <p:cNvSpPr/>
          <p:nvPr/>
        </p:nvSpPr>
        <p:spPr>
          <a:xfrm>
            <a:off x="8949801" y="3430516"/>
            <a:ext cx="25542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Exchange Groups experiment at the NIH (USA)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1961-1967</a:t>
            </a:r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11064166" y="5772671"/>
            <a:ext cx="168149" cy="856380"/>
            <a:chOff x="824333" y="5329751"/>
            <a:chExt cx="182880" cy="856380"/>
          </a:xfrm>
        </p:grpSpPr>
        <p:sp>
          <p:nvSpPr>
            <p:cNvPr id="341" name="Google Shape;341;p30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" name="Google Shape;342;p30"/>
            <p:cNvCxnSpPr>
              <a:stCxn id="341" idx="0"/>
              <a:endCxn id="343" idx="2"/>
            </p:cNvCxnSpPr>
            <p:nvPr/>
          </p:nvCxnSpPr>
          <p:spPr>
            <a:xfrm rot="10800000">
              <a:off x="915773" y="5329751"/>
              <a:ext cx="0" cy="67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3" name="Google Shape;343;p30"/>
          <p:cNvSpPr/>
          <p:nvPr/>
        </p:nvSpPr>
        <p:spPr>
          <a:xfrm>
            <a:off x="9936338" y="5034054"/>
            <a:ext cx="24238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Postmodern Culture - first online-only journal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1990</a:t>
            </a:r>
            <a:endParaRPr/>
          </a:p>
        </p:txBody>
      </p:sp>
      <p:pic>
        <p:nvPicPr>
          <p:cNvPr descr="Quill with solid fill" id="344" name="Google Shape;3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3906" y="334311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785" y="1373669"/>
            <a:ext cx="19177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948" y="3314822"/>
            <a:ext cx="19177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7178" y="2528321"/>
            <a:ext cx="1050973" cy="105097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>
            <p:ph type="title"/>
          </p:nvPr>
        </p:nvSpPr>
        <p:spPr>
          <a:xfrm>
            <a:off x="0" y="27972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Academic publishers and scientific journals Today… </a:t>
            </a:r>
            <a:endParaRPr/>
          </a:p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187000" y="4533775"/>
            <a:ext cx="7509600" cy="23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chemeClr val="dk1"/>
                </a:solidFill>
              </a:rPr>
              <a:t>Business Models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chemeClr val="dk1"/>
                </a:solidFill>
              </a:rPr>
              <a:t>Non-profit, subscription-based, Open-access optional ($$)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chemeClr val="dk1"/>
                </a:solidFill>
              </a:rPr>
              <a:t>Non-profit, Open-access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chemeClr val="dk1"/>
                </a:solidFill>
              </a:rPr>
              <a:t>For-profit/</a:t>
            </a:r>
            <a:r>
              <a:rPr lang="en-US" sz="2000">
                <a:solidFill>
                  <a:schemeClr val="dk1"/>
                </a:solidFill>
              </a:rPr>
              <a:t>Commercial, subscription-based, Open-access optional ($$)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chemeClr val="dk1"/>
                </a:solidFill>
              </a:rPr>
              <a:t>For-profit/</a:t>
            </a:r>
            <a:r>
              <a:rPr lang="en-US" sz="2000">
                <a:solidFill>
                  <a:schemeClr val="dk1"/>
                </a:solidFill>
              </a:rPr>
              <a:t>Commercial, subscription-based, Open-access</a:t>
            </a:r>
            <a:endParaRPr/>
          </a:p>
        </p:txBody>
      </p:sp>
      <p:pic>
        <p:nvPicPr>
          <p:cNvPr id="355" name="Google Shape;35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1721" y="2368193"/>
            <a:ext cx="1493087" cy="45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6546" y="1476765"/>
            <a:ext cx="1711264" cy="42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32492" y="1930916"/>
            <a:ext cx="822833" cy="45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602" y="2561687"/>
            <a:ext cx="1567877" cy="49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14055" y="2108620"/>
            <a:ext cx="1154745" cy="5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23395" y="2137053"/>
            <a:ext cx="1284938" cy="43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59057" y="2462473"/>
            <a:ext cx="1732943" cy="41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enetics-gsa.org/images/logo.png" id="362" name="Google Shape;362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85122" y="3321665"/>
            <a:ext cx="1296481" cy="711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BMB logo" id="363" name="Google Shape;363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65804" y="1939033"/>
            <a:ext cx="1497021" cy="453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omed Central" id="364" name="Google Shape;364;p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081194" y="1211611"/>
            <a:ext cx="1807510" cy="309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AS, Proceedings of the National Academy of Sciences" id="365" name="Google Shape;365;p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30219" y="2001887"/>
            <a:ext cx="1056751" cy="270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Lancet logo" id="366" name="Google Shape;366;p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314639" y="1585383"/>
            <a:ext cx="1643185" cy="199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fasebj.org/local/img/journal_logo.gif" id="367" name="Google Shape;367;p3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823395" y="1580507"/>
            <a:ext cx="1352670" cy="3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134666" y="3470235"/>
            <a:ext cx="1296481" cy="391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erican Society for Microbiology" id="369" name="Google Shape;369;p3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84713" y="3362814"/>
            <a:ext cx="1296481" cy="435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erican Association for Cancer Research" id="370" name="Google Shape;370;p3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142280" y="3031230"/>
            <a:ext cx="2144886" cy="22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26558" y="2829286"/>
            <a:ext cx="632532" cy="53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426195" y="2981431"/>
            <a:ext cx="2209546" cy="23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427662" y="3356581"/>
            <a:ext cx="1188501" cy="37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719341" y="2565564"/>
            <a:ext cx="1595298" cy="32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50034" y="2918058"/>
            <a:ext cx="1281626" cy="141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25760" y="1514090"/>
            <a:ext cx="1111250" cy="111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ylor &amp; Francis" id="377" name="Google Shape;377;p3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493204" y="1720851"/>
            <a:ext cx="1919990" cy="47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041133" y="2689647"/>
            <a:ext cx="1058321" cy="105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912488" y="2412056"/>
            <a:ext cx="13970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erican Society for Cell Biology (@ASCBiology) | Twitter" id="380" name="Google Shape;380;p3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705306" y="2477617"/>
            <a:ext cx="927699" cy="9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222889" y="3283313"/>
            <a:ext cx="1862387" cy="71109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/>
          <p:nvPr/>
        </p:nvSpPr>
        <p:spPr>
          <a:xfrm>
            <a:off x="9758745" y="3989540"/>
            <a:ext cx="25111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….And many, many more</a:t>
            </a:r>
            <a:endParaRPr/>
          </a:p>
        </p:txBody>
      </p:sp>
      <p:sp>
        <p:nvSpPr>
          <p:cNvPr id="383" name="Google Shape;383;p31"/>
          <p:cNvSpPr txBox="1"/>
          <p:nvPr/>
        </p:nvSpPr>
        <p:spPr>
          <a:xfrm>
            <a:off x="7694009" y="4478750"/>
            <a:ext cx="4416300" cy="23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Modalities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Online and print, Online only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Topical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General and field specific</a:t>
            </a:r>
            <a:endParaRPr/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Functions of academic journals have evolved beyond communication:</a:t>
            </a:r>
            <a:endParaRPr/>
          </a:p>
        </p:txBody>
      </p:sp>
      <p:grpSp>
        <p:nvGrpSpPr>
          <p:cNvPr id="389" name="Google Shape;389;p32"/>
          <p:cNvGrpSpPr/>
          <p:nvPr/>
        </p:nvGrpSpPr>
        <p:grpSpPr>
          <a:xfrm>
            <a:off x="415600" y="1540191"/>
            <a:ext cx="11360800" cy="4548082"/>
            <a:chOff x="0" y="3558"/>
            <a:chExt cx="11360800" cy="4548082"/>
          </a:xfrm>
        </p:grpSpPr>
        <p:sp>
          <p:nvSpPr>
            <p:cNvPr id="390" name="Google Shape;390;p32"/>
            <p:cNvSpPr/>
            <p:nvPr/>
          </p:nvSpPr>
          <p:spPr>
            <a:xfrm>
              <a:off x="0" y="3558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229299" y="174111"/>
              <a:ext cx="416907" cy="41690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875505" y="3558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 txBox="1"/>
            <p:nvPr/>
          </p:nvSpPr>
          <p:spPr>
            <a:xfrm>
              <a:off x="875505" y="3558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Archiving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permanently storing scholarship for later access.</a:t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0" y="951075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229299" y="1121629"/>
              <a:ext cx="416907" cy="41690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875505" y="951075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 txBox="1"/>
            <p:nvPr/>
          </p:nvSpPr>
          <p:spPr>
            <a:xfrm>
              <a:off x="875505" y="951075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Registration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time-stamping authors' contributions to establish precedence.</a:t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0" y="1898593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229299" y="2069146"/>
              <a:ext cx="416907" cy="41690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875505" y="1898593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 txBox="1"/>
            <p:nvPr/>
          </p:nvSpPr>
          <p:spPr>
            <a:xfrm>
              <a:off x="875505" y="1898593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Dissemination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getting scholarly products out to scholars who want to read them.</a:t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0" y="2846110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229299" y="3016663"/>
              <a:ext cx="416907" cy="41690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875505" y="2846110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 txBox="1"/>
            <p:nvPr/>
          </p:nvSpPr>
          <p:spPr>
            <a:xfrm>
              <a:off x="875505" y="2846110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Certification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assessing contributions and giving “stamps of approval.”</a:t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0" y="3793627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229299" y="3964180"/>
              <a:ext cx="416907" cy="41690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875505" y="3793627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 txBox="1"/>
            <p:nvPr/>
          </p:nvSpPr>
          <p:spPr>
            <a:xfrm>
              <a:off x="875505" y="3793627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Research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evaluation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define metrics to evaluate research “impact” of scientific works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400"/>
              <a:t>How does the traditional journal-based publication process currently work?</a:t>
            </a:r>
            <a:endParaRPr/>
          </a:p>
        </p:txBody>
      </p:sp>
      <p:sp>
        <p:nvSpPr>
          <p:cNvPr id="415" name="Google Shape;415;p33"/>
          <p:cNvSpPr txBox="1"/>
          <p:nvPr>
            <p:ph idx="1" type="subTitle"/>
          </p:nvPr>
        </p:nvSpPr>
        <p:spPr>
          <a:xfrm>
            <a:off x="415600" y="4634567"/>
            <a:ext cx="6123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0" y="402639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The traditional journal-based publication process</a:t>
            </a:r>
            <a:endParaRPr/>
          </a:p>
        </p:txBody>
      </p:sp>
      <p:sp>
        <p:nvSpPr>
          <p:cNvPr id="422" name="Google Shape;422;p34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8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423" name="Google Shape;4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7348" y="1559445"/>
            <a:ext cx="12746696" cy="3986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429" name="Google Shape;4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7348" y="1559445"/>
            <a:ext cx="12746696" cy="398691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5"/>
          <p:cNvSpPr txBox="1"/>
          <p:nvPr>
            <p:ph type="title"/>
          </p:nvPr>
        </p:nvSpPr>
        <p:spPr>
          <a:xfrm>
            <a:off x="0" y="29874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Challenges in the traditional journal-based publication process</a:t>
            </a:r>
            <a:endParaRPr/>
          </a:p>
        </p:txBody>
      </p:sp>
      <p:pic>
        <p:nvPicPr>
          <p:cNvPr descr="No sign with solid fill" id="431" name="Google Shape;4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1351" y="3363126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35"/>
          <p:cNvCxnSpPr>
            <a:stCxn id="431" idx="0"/>
            <a:endCxn id="433" idx="2"/>
          </p:cNvCxnSpPr>
          <p:nvPr/>
        </p:nvCxnSpPr>
        <p:spPr>
          <a:xfrm flipH="1" rot="10800000">
            <a:off x="2574172" y="2906226"/>
            <a:ext cx="9000" cy="456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433" name="Google Shape;43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7542" y="217463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5"/>
          <p:cNvSpPr/>
          <p:nvPr/>
        </p:nvSpPr>
        <p:spPr>
          <a:xfrm>
            <a:off x="133003" y="1328850"/>
            <a:ext cx="2923007" cy="817245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Author’s wait for publication to meet the unspoken standards of “high-impact” journals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440" name="Google Shape;4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7348" y="1559445"/>
            <a:ext cx="12746696" cy="3986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441" name="Google Shape;4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399" y="3284266"/>
            <a:ext cx="625642" cy="625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442" name="Google Shape;44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2009" y="5133894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36"/>
          <p:cNvCxnSpPr>
            <a:stCxn id="441" idx="0"/>
            <a:endCxn id="444" idx="2"/>
          </p:cNvCxnSpPr>
          <p:nvPr/>
        </p:nvCxnSpPr>
        <p:spPr>
          <a:xfrm rot="10800000">
            <a:off x="5470220" y="2140066"/>
            <a:ext cx="0" cy="11442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No sign with solid fill" id="445" name="Google Shape;44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969" y="3274334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36"/>
          <p:cNvCxnSpPr>
            <a:stCxn id="445" idx="2"/>
            <a:endCxn id="442" idx="0"/>
          </p:cNvCxnSpPr>
          <p:nvPr/>
        </p:nvCxnSpPr>
        <p:spPr>
          <a:xfrm flipH="1">
            <a:off x="7167890" y="3899976"/>
            <a:ext cx="6900" cy="1233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444" name="Google Shape;4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4460" y="1408414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447" name="Google Shape;44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1351" y="3363126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36"/>
          <p:cNvCxnSpPr>
            <a:stCxn id="447" idx="0"/>
            <a:endCxn id="449" idx="2"/>
          </p:cNvCxnSpPr>
          <p:nvPr/>
        </p:nvCxnSpPr>
        <p:spPr>
          <a:xfrm flipH="1" rot="10800000">
            <a:off x="2574172" y="2906226"/>
            <a:ext cx="9000" cy="456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449" name="Google Shape;44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7542" y="217463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/>
          <p:nvPr/>
        </p:nvSpPr>
        <p:spPr>
          <a:xfrm>
            <a:off x="3142214" y="1513684"/>
            <a:ext cx="2015186" cy="578882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Editorial processes can be slow</a:t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4611879" y="5472914"/>
            <a:ext cx="2250090" cy="578882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Inefficient and ineffective peer review</a:t>
            </a:r>
            <a:endParaRPr/>
          </a:p>
        </p:txBody>
      </p:sp>
      <p:sp>
        <p:nvSpPr>
          <p:cNvPr id="452" name="Google Shape;452;p36"/>
          <p:cNvSpPr txBox="1"/>
          <p:nvPr/>
        </p:nvSpPr>
        <p:spPr>
          <a:xfrm>
            <a:off x="0" y="29874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Challenges in the traditional journal-based publication process</a:t>
            </a:r>
            <a:endParaRPr b="0" i="0" sz="2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In today’s lesson we will discuss:</a:t>
            </a:r>
            <a:endParaRPr/>
          </a:p>
        </p:txBody>
      </p:sp>
      <p:grpSp>
        <p:nvGrpSpPr>
          <p:cNvPr id="125" name="Google Shape;125;p19"/>
          <p:cNvGrpSpPr/>
          <p:nvPr/>
        </p:nvGrpSpPr>
        <p:grpSpPr>
          <a:xfrm>
            <a:off x="415600" y="1540191"/>
            <a:ext cx="11360800" cy="4548082"/>
            <a:chOff x="0" y="3558"/>
            <a:chExt cx="11360800" cy="4548082"/>
          </a:xfrm>
        </p:grpSpPr>
        <p:sp>
          <p:nvSpPr>
            <p:cNvPr id="126" name="Google Shape;126;p19"/>
            <p:cNvSpPr/>
            <p:nvPr/>
          </p:nvSpPr>
          <p:spPr>
            <a:xfrm>
              <a:off x="0" y="3558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29299" y="174111"/>
              <a:ext cx="416907" cy="41690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875505" y="3558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875505" y="3558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importance of communication in scientific progress</a:t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0" y="951075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229299" y="1121629"/>
              <a:ext cx="416907" cy="41690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875505" y="951075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 txBox="1"/>
            <p:nvPr/>
          </p:nvSpPr>
          <p:spPr>
            <a:xfrm>
              <a:off x="875505" y="951075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history of scientific communication and how the current traditional, journal-based publication process works </a:t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0" y="1898593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229299" y="2069146"/>
              <a:ext cx="416907" cy="41690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875505" y="1898593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 txBox="1"/>
            <p:nvPr/>
          </p:nvSpPr>
          <p:spPr>
            <a:xfrm>
              <a:off x="875505" y="1898593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Challenges within the current publication system </a:t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0" y="2846110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229299" y="3016663"/>
              <a:ext cx="416907" cy="41690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875505" y="2846110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 txBox="1"/>
            <p:nvPr/>
          </p:nvSpPr>
          <p:spPr>
            <a:xfrm>
              <a:off x="875505" y="2846110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Emerging solutions and innovations in scientific communication and how new models integrate with the traditional publication process</a:t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0" y="3793627"/>
              <a:ext cx="11360800" cy="758013"/>
            </a:xfrm>
            <a:prstGeom prst="roundRect">
              <a:avLst>
                <a:gd fmla="val 10000" name="adj"/>
              </a:avLst>
            </a:pr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229299" y="3964180"/>
              <a:ext cx="416907" cy="41690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875505" y="3793627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 txBox="1"/>
            <p:nvPr/>
          </p:nvSpPr>
          <p:spPr>
            <a:xfrm>
              <a:off x="875505" y="3793627"/>
              <a:ext cx="10485294" cy="758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200" lIns="80200" spcFirstLastPara="1" rIns="80200" wrap="square" tIns="80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Introduction to lessons and goals of the course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458" name="Google Shape;45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7348" y="1559445"/>
            <a:ext cx="12746696" cy="3986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459" name="Google Shape;4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399" y="3284266"/>
            <a:ext cx="625642" cy="625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460" name="Google Shape;46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2009" y="5133894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37"/>
          <p:cNvCxnSpPr>
            <a:stCxn id="459" idx="0"/>
            <a:endCxn id="462" idx="2"/>
          </p:cNvCxnSpPr>
          <p:nvPr/>
        </p:nvCxnSpPr>
        <p:spPr>
          <a:xfrm rot="10800000">
            <a:off x="5470220" y="2140066"/>
            <a:ext cx="0" cy="11442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No sign with solid fill" id="463" name="Google Shape;46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969" y="3274334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37"/>
          <p:cNvCxnSpPr>
            <a:stCxn id="463" idx="2"/>
            <a:endCxn id="460" idx="0"/>
          </p:cNvCxnSpPr>
          <p:nvPr/>
        </p:nvCxnSpPr>
        <p:spPr>
          <a:xfrm flipH="1">
            <a:off x="7167890" y="3899976"/>
            <a:ext cx="6900" cy="1233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462" name="Google Shape;46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4460" y="1408414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465" name="Google Shape;46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1351" y="3363126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37"/>
          <p:cNvCxnSpPr>
            <a:stCxn id="465" idx="0"/>
            <a:endCxn id="467" idx="2"/>
          </p:cNvCxnSpPr>
          <p:nvPr/>
        </p:nvCxnSpPr>
        <p:spPr>
          <a:xfrm flipH="1" rot="10800000">
            <a:off x="2574172" y="2906226"/>
            <a:ext cx="9000" cy="456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467" name="Google Shape;46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7542" y="217463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7"/>
          <p:cNvSpPr/>
          <p:nvPr/>
        </p:nvSpPr>
        <p:spPr>
          <a:xfrm>
            <a:off x="7475206" y="4240544"/>
            <a:ext cx="640080" cy="640080"/>
          </a:xfrm>
          <a:prstGeom prst="ellipse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urglass Finished with solid fill" id="469" name="Google Shape;46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5525" y="6015721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37"/>
          <p:cNvCxnSpPr>
            <a:stCxn id="468" idx="4"/>
          </p:cNvCxnSpPr>
          <p:nvPr/>
        </p:nvCxnSpPr>
        <p:spPr>
          <a:xfrm>
            <a:off x="7795246" y="4880624"/>
            <a:ext cx="0" cy="11352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471" name="Google Shape;47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0634" y="6015721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472" name="Google Shape;47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5682" y="601572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7"/>
          <p:cNvSpPr/>
          <p:nvPr/>
        </p:nvSpPr>
        <p:spPr>
          <a:xfrm>
            <a:off x="8560274" y="5372418"/>
            <a:ext cx="2105103" cy="817245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Post-review rejection starts the whole process over</a:t>
            </a:r>
            <a:endParaRPr/>
          </a:p>
        </p:txBody>
      </p:sp>
      <p:sp>
        <p:nvSpPr>
          <p:cNvPr id="474" name="Google Shape;474;p37"/>
          <p:cNvSpPr txBox="1"/>
          <p:nvPr/>
        </p:nvSpPr>
        <p:spPr>
          <a:xfrm>
            <a:off x="0" y="29874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Challenges in the traditional journal-based publication process</a:t>
            </a:r>
            <a:endParaRPr b="0" i="0" sz="2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480" name="Google Shape;4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7348" y="1559445"/>
            <a:ext cx="12746696" cy="3986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481" name="Google Shape;4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399" y="3284266"/>
            <a:ext cx="625642" cy="625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482" name="Google Shape;48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2009" y="5133894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ey with solid fill" id="483" name="Google Shape;48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9226" y="1502861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38"/>
          <p:cNvCxnSpPr>
            <a:stCxn id="481" idx="0"/>
            <a:endCxn id="485" idx="2"/>
          </p:cNvCxnSpPr>
          <p:nvPr/>
        </p:nvCxnSpPr>
        <p:spPr>
          <a:xfrm rot="10800000">
            <a:off x="5470220" y="2140066"/>
            <a:ext cx="0" cy="11442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No sign with solid fill" id="486" name="Google Shape;48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969" y="3274334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38"/>
          <p:cNvCxnSpPr>
            <a:stCxn id="486" idx="2"/>
            <a:endCxn id="482" idx="0"/>
          </p:cNvCxnSpPr>
          <p:nvPr/>
        </p:nvCxnSpPr>
        <p:spPr>
          <a:xfrm flipH="1">
            <a:off x="7167890" y="3899976"/>
            <a:ext cx="6900" cy="1233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485" name="Google Shape;48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4460" y="1408414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488" name="Google Shape;48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262" y="3225976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38"/>
          <p:cNvCxnSpPr>
            <a:stCxn id="488" idx="0"/>
          </p:cNvCxnSpPr>
          <p:nvPr/>
        </p:nvCxnSpPr>
        <p:spPr>
          <a:xfrm flipH="1" rot="10800000">
            <a:off x="8733083" y="2185276"/>
            <a:ext cx="21900" cy="10407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No sign with solid fill" id="490" name="Google Shape;49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1351" y="3363126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38"/>
          <p:cNvCxnSpPr>
            <a:stCxn id="490" idx="0"/>
            <a:endCxn id="492" idx="2"/>
          </p:cNvCxnSpPr>
          <p:nvPr/>
        </p:nvCxnSpPr>
        <p:spPr>
          <a:xfrm flipH="1" rot="10800000">
            <a:off x="2574172" y="2906226"/>
            <a:ext cx="9000" cy="456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492" name="Google Shape;49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7542" y="217463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8"/>
          <p:cNvSpPr/>
          <p:nvPr/>
        </p:nvSpPr>
        <p:spPr>
          <a:xfrm>
            <a:off x="7475206" y="4240544"/>
            <a:ext cx="640080" cy="640080"/>
          </a:xfrm>
          <a:prstGeom prst="ellipse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urglass Finished with solid fill" id="494" name="Google Shape;49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5525" y="6015721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38"/>
          <p:cNvCxnSpPr>
            <a:stCxn id="493" idx="4"/>
          </p:cNvCxnSpPr>
          <p:nvPr/>
        </p:nvCxnSpPr>
        <p:spPr>
          <a:xfrm>
            <a:off x="7795246" y="4880624"/>
            <a:ext cx="0" cy="11352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496" name="Google Shape;49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0634" y="6015721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497" name="Google Shape;49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5682" y="601572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8"/>
          <p:cNvSpPr/>
          <p:nvPr/>
        </p:nvSpPr>
        <p:spPr>
          <a:xfrm>
            <a:off x="7795246" y="902796"/>
            <a:ext cx="2255347" cy="578882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Costs for authors are high JUST to publish</a:t>
            </a:r>
            <a:endParaRPr/>
          </a:p>
        </p:txBody>
      </p:sp>
      <p:sp>
        <p:nvSpPr>
          <p:cNvPr id="499" name="Google Shape;499;p38"/>
          <p:cNvSpPr txBox="1"/>
          <p:nvPr/>
        </p:nvSpPr>
        <p:spPr>
          <a:xfrm>
            <a:off x="0" y="29874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Challenges in the traditional journal-based publication process</a:t>
            </a:r>
            <a:endParaRPr b="0" i="0" sz="2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505" name="Google Shape;5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7348" y="1559445"/>
            <a:ext cx="12746696" cy="3986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506" name="Google Shape;50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399" y="3284266"/>
            <a:ext cx="625642" cy="625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507" name="Google Shape;50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0394" y="3274334"/>
            <a:ext cx="625642" cy="625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508" name="Google Shape;50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2009" y="5133894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ey with solid fill" id="509" name="Google Shape;50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9226" y="1502861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39"/>
          <p:cNvCxnSpPr>
            <a:stCxn id="506" idx="0"/>
            <a:endCxn id="511" idx="2"/>
          </p:cNvCxnSpPr>
          <p:nvPr/>
        </p:nvCxnSpPr>
        <p:spPr>
          <a:xfrm rot="10800000">
            <a:off x="5470220" y="2140066"/>
            <a:ext cx="0" cy="11442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Money with solid fill" id="512" name="Google Shape;512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77455" y="1917172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513" name="Google Shape;51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969" y="3274334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39"/>
          <p:cNvCxnSpPr>
            <a:stCxn id="513" idx="2"/>
            <a:endCxn id="508" idx="0"/>
          </p:cNvCxnSpPr>
          <p:nvPr/>
        </p:nvCxnSpPr>
        <p:spPr>
          <a:xfrm flipH="1">
            <a:off x="7167890" y="3899976"/>
            <a:ext cx="6900" cy="1233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511" name="Google Shape;51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4460" y="1408414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515" name="Google Shape;51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262" y="3225976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39"/>
          <p:cNvCxnSpPr>
            <a:stCxn id="515" idx="0"/>
          </p:cNvCxnSpPr>
          <p:nvPr/>
        </p:nvCxnSpPr>
        <p:spPr>
          <a:xfrm flipH="1" rot="10800000">
            <a:off x="8733083" y="2185276"/>
            <a:ext cx="21900" cy="10407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7" name="Google Shape;517;p39"/>
          <p:cNvCxnSpPr>
            <a:stCxn id="507" idx="0"/>
          </p:cNvCxnSpPr>
          <p:nvPr/>
        </p:nvCxnSpPr>
        <p:spPr>
          <a:xfrm rot="10800000">
            <a:off x="10543215" y="2625734"/>
            <a:ext cx="0" cy="6486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No sign with solid fill" id="518" name="Google Shape;51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1351" y="3363126"/>
            <a:ext cx="625642" cy="625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39"/>
          <p:cNvCxnSpPr>
            <a:stCxn id="518" idx="0"/>
            <a:endCxn id="520" idx="2"/>
          </p:cNvCxnSpPr>
          <p:nvPr/>
        </p:nvCxnSpPr>
        <p:spPr>
          <a:xfrm flipH="1" rot="10800000">
            <a:off x="2574172" y="2906226"/>
            <a:ext cx="9000" cy="456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520" name="Google Shape;52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7542" y="217463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9"/>
          <p:cNvSpPr/>
          <p:nvPr/>
        </p:nvSpPr>
        <p:spPr>
          <a:xfrm>
            <a:off x="7475206" y="4240544"/>
            <a:ext cx="640080" cy="640080"/>
          </a:xfrm>
          <a:prstGeom prst="ellipse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urglass Finished with solid fill" id="522" name="Google Shape;52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5525" y="6015721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39"/>
          <p:cNvCxnSpPr>
            <a:stCxn id="521" idx="4"/>
          </p:cNvCxnSpPr>
          <p:nvPr/>
        </p:nvCxnSpPr>
        <p:spPr>
          <a:xfrm>
            <a:off x="7795246" y="4880624"/>
            <a:ext cx="0" cy="11352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ourglass Finished with solid fill" id="524" name="Google Shape;52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0634" y="6015721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525" name="Google Shape;52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5682" y="601572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/>
          <p:nvPr/>
        </p:nvSpPr>
        <p:spPr>
          <a:xfrm>
            <a:off x="9793173" y="1343272"/>
            <a:ext cx="1702060" cy="578882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Costs are high for access</a:t>
            </a:r>
            <a:endParaRPr/>
          </a:p>
        </p:txBody>
      </p:sp>
      <p:sp>
        <p:nvSpPr>
          <p:cNvPr id="527" name="Google Shape;527;p39"/>
          <p:cNvSpPr txBox="1"/>
          <p:nvPr/>
        </p:nvSpPr>
        <p:spPr>
          <a:xfrm>
            <a:off x="0" y="29874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Challenges in the traditional journal-based publication process</a:t>
            </a:r>
            <a:endParaRPr b="0" i="0" sz="2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Unintended consequences…</a:t>
            </a:r>
            <a:endParaRPr/>
          </a:p>
        </p:txBody>
      </p:sp>
      <p:sp>
        <p:nvSpPr>
          <p:cNvPr id="533" name="Google Shape;533;p40"/>
          <p:cNvSpPr txBox="1"/>
          <p:nvPr>
            <p:ph idx="1" type="body"/>
          </p:nvPr>
        </p:nvSpPr>
        <p:spPr>
          <a:xfrm>
            <a:off x="415600" y="2002146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 the time it takes to go through the publication process is unjustifiably slow…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 peer review is ineffective…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 publication and access is only privileged to those that can afford it…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 scientific careers and funding are dependent on an ineffective publication process…</a:t>
            </a:r>
            <a:endParaRPr/>
          </a:p>
        </p:txBody>
      </p:sp>
      <p:sp>
        <p:nvSpPr>
          <p:cNvPr id="534" name="Google Shape;534;p40"/>
          <p:cNvSpPr txBox="1"/>
          <p:nvPr/>
        </p:nvSpPr>
        <p:spPr>
          <a:xfrm>
            <a:off x="1676400" y="5321367"/>
            <a:ext cx="10515600" cy="981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this impact </a:t>
            </a:r>
            <a:r>
              <a:rPr b="0" i="0" lang="en-US" sz="4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progress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0766513" cy="6854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oneers of revolutionary CRISPR gene editing win chemistry Nobel" id="541" name="Google Shape;541;p41"/>
          <p:cNvPicPr preferRelativeResize="0"/>
          <p:nvPr/>
        </p:nvPicPr>
        <p:blipFill rotWithShape="1">
          <a:blip r:embed="rId4">
            <a:alphaModFix/>
          </a:blip>
          <a:srcRect b="20877" l="16323" r="11148" t="0"/>
          <a:stretch/>
        </p:blipFill>
        <p:spPr>
          <a:xfrm>
            <a:off x="9864044" y="3141233"/>
            <a:ext cx="2353383" cy="172012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1"/>
          <p:cNvSpPr txBox="1"/>
          <p:nvPr/>
        </p:nvSpPr>
        <p:spPr>
          <a:xfrm>
            <a:off x="9742777" y="4787448"/>
            <a:ext cx="2529434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Nobel prize awarded to Jennifer Doudna and Emmanuelle Charpentier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1"/>
          <p:cNvSpPr txBox="1"/>
          <p:nvPr>
            <p:ph type="title"/>
          </p:nvPr>
        </p:nvSpPr>
        <p:spPr>
          <a:xfrm>
            <a:off x="-2" y="-21419"/>
            <a:ext cx="125522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500"/>
              <a:t>Challenges in publishing with CRISPR</a:t>
            </a:r>
            <a:endParaRPr/>
          </a:p>
        </p:txBody>
      </p:sp>
      <p:pic>
        <p:nvPicPr>
          <p:cNvPr descr="Nobel Prize - Wikipedia" id="544" name="Google Shape;54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4504" y="2915273"/>
            <a:ext cx="612924" cy="60311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1"/>
          <p:cNvSpPr txBox="1"/>
          <p:nvPr/>
        </p:nvSpPr>
        <p:spPr>
          <a:xfrm>
            <a:off x="-2" y="4399690"/>
            <a:ext cx="6675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 to the CRISPR Gene Editing Revolution</a:t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233675" y="719449"/>
            <a:ext cx="6410400" cy="3147000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Mojica et al., 2005 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~1.5 years manuscript-ready &gt; publication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Rejected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by: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</a:pPr>
            <a:r>
              <a:rPr b="0" i="0" lang="en-US" sz="18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Nature – “key idea was already known”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</a:pPr>
            <a:r>
              <a:rPr b="0" i="0" lang="en-US" sz="18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PNAS – “lacked sufficient novelty and importance”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</a:pPr>
            <a:r>
              <a:rPr b="0" i="0" lang="en-US" sz="18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Molecular Microbiology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</a:pPr>
            <a:r>
              <a:rPr b="0" i="0" lang="en-US" sz="18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Nucleic Acid Research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Published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Journal of Molecular Evolution (</a:t>
            </a:r>
            <a:r>
              <a:rPr b="1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 year in review/revision)</a:t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7" name="Google Shape;547;p41"/>
          <p:cNvSpPr/>
          <p:nvPr/>
        </p:nvSpPr>
        <p:spPr>
          <a:xfrm>
            <a:off x="7551491" y="580383"/>
            <a:ext cx="4053000" cy="23349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Pourcel et al., 2005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Rejected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by: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</a:pPr>
            <a:r>
              <a:rPr b="0" i="0" lang="en-US" sz="18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PNAS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</a:pPr>
            <a:r>
              <a:rPr b="0" i="0" lang="en-US" sz="18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Journal of Bacteriology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</a:pPr>
            <a:r>
              <a:rPr b="0" i="0" lang="en-US" sz="18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Nucleic Acid Research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</a:pPr>
            <a:r>
              <a:rPr b="0" i="0" lang="en-US" sz="18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Genome Research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Published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Microbiology</a:t>
            </a: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233683" y="4105159"/>
            <a:ext cx="5499300" cy="1601100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Siksnys et al., 2012 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~5 months manuscript-ready &gt; publication 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Rejected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by: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</a:pPr>
            <a:r>
              <a:rPr b="0" i="0" lang="en-US" sz="1867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Cell 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Published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 PNAS</a:t>
            </a:r>
            <a:endParaRPr/>
          </a:p>
        </p:txBody>
      </p:sp>
      <p:sp>
        <p:nvSpPr>
          <p:cNvPr id="549" name="Google Shape;549;p41"/>
          <p:cNvSpPr/>
          <p:nvPr>
            <p:ph idx="1" type="body"/>
          </p:nvPr>
        </p:nvSpPr>
        <p:spPr>
          <a:xfrm>
            <a:off x="5899649" y="5231061"/>
            <a:ext cx="6168080" cy="1083159"/>
          </a:xfrm>
          <a:prstGeom prst="roundRect">
            <a:avLst>
              <a:gd fmla="val 16667" name="adj"/>
            </a:avLst>
          </a:prstGeom>
          <a:solidFill>
            <a:srgbClr val="DDDDDD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Jinek et al., 2012 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00"/>
                </a:solidFill>
              </a:rPr>
              <a:t>~20 days manuscript-ready &gt; publication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>
                <a:solidFill>
                  <a:srgbClr val="000000"/>
                </a:solidFill>
              </a:rPr>
              <a:t>Published</a:t>
            </a:r>
            <a:r>
              <a:rPr lang="en-US">
                <a:solidFill>
                  <a:srgbClr val="000000"/>
                </a:solidFill>
              </a:rPr>
              <a:t> in PNAS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2"/>
          <p:cNvSpPr txBox="1"/>
          <p:nvPr>
            <p:ph type="title"/>
          </p:nvPr>
        </p:nvSpPr>
        <p:spPr>
          <a:xfrm>
            <a:off x="415600" y="593367"/>
            <a:ext cx="11621502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Emerging solutions and innovations: New models for scientific communication</a:t>
            </a:r>
            <a:endParaRPr/>
          </a:p>
        </p:txBody>
      </p:sp>
      <p:sp>
        <p:nvSpPr>
          <p:cNvPr id="556" name="Google Shape;556;p4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“Digital age” facilitates innovation in open scientific communication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21</a:t>
            </a:r>
            <a:r>
              <a:rPr b="1" baseline="30000" lang="en-US"/>
              <a:t>st</a:t>
            </a:r>
            <a:r>
              <a:rPr b="1" lang="en-US"/>
              <a:t> Century </a:t>
            </a:r>
            <a:r>
              <a:rPr lang="en-US"/>
              <a:t>- Journals start experimenting with new forms of peer review, new business models, and new funding sources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Preprint servers offer new hope for open access</a:t>
            </a:r>
            <a:endParaRPr/>
          </a:p>
        </p:txBody>
      </p:sp>
      <p:cxnSp>
        <p:nvCxnSpPr>
          <p:cNvPr id="557" name="Google Shape;557;p42"/>
          <p:cNvCxnSpPr/>
          <p:nvPr/>
        </p:nvCxnSpPr>
        <p:spPr>
          <a:xfrm>
            <a:off x="883590" y="6523688"/>
            <a:ext cx="10748777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8" name="Google Shape;558;p42"/>
          <p:cNvGrpSpPr/>
          <p:nvPr/>
        </p:nvGrpSpPr>
        <p:grpSpPr>
          <a:xfrm>
            <a:off x="1468907" y="5827462"/>
            <a:ext cx="182880" cy="793380"/>
            <a:chOff x="824333" y="5392751"/>
            <a:chExt cx="182880" cy="793380"/>
          </a:xfrm>
        </p:grpSpPr>
        <p:sp>
          <p:nvSpPr>
            <p:cNvPr id="559" name="Google Shape;559;p42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0" name="Google Shape;560;p42"/>
            <p:cNvCxnSpPr>
              <a:stCxn id="559" idx="0"/>
              <a:endCxn id="561" idx="2"/>
            </p:cNvCxnSpPr>
            <p:nvPr/>
          </p:nvCxnSpPr>
          <p:spPr>
            <a:xfrm rot="10800000">
              <a:off x="911873" y="5392751"/>
              <a:ext cx="3900" cy="61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62" name="Google Shape;562;p42"/>
          <p:cNvGrpSpPr/>
          <p:nvPr/>
        </p:nvGrpSpPr>
        <p:grpSpPr>
          <a:xfrm>
            <a:off x="3013452" y="4584562"/>
            <a:ext cx="182880" cy="2036280"/>
            <a:chOff x="824333" y="4149851"/>
            <a:chExt cx="182880" cy="2036280"/>
          </a:xfrm>
        </p:grpSpPr>
        <p:sp>
          <p:nvSpPr>
            <p:cNvPr id="563" name="Google Shape;563;p42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4" name="Google Shape;564;p42"/>
            <p:cNvCxnSpPr>
              <a:stCxn id="563" idx="0"/>
              <a:endCxn id="565" idx="2"/>
            </p:cNvCxnSpPr>
            <p:nvPr/>
          </p:nvCxnSpPr>
          <p:spPr>
            <a:xfrm rot="10800000">
              <a:off x="915773" y="4149851"/>
              <a:ext cx="0" cy="185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66" name="Google Shape;566;p42"/>
          <p:cNvGrpSpPr/>
          <p:nvPr/>
        </p:nvGrpSpPr>
        <p:grpSpPr>
          <a:xfrm>
            <a:off x="7900779" y="5421262"/>
            <a:ext cx="182880" cy="1199580"/>
            <a:chOff x="644453" y="4986551"/>
            <a:chExt cx="182880" cy="1199580"/>
          </a:xfrm>
        </p:grpSpPr>
        <p:sp>
          <p:nvSpPr>
            <p:cNvPr id="567" name="Google Shape;567;p42"/>
            <p:cNvSpPr/>
            <p:nvPr/>
          </p:nvSpPr>
          <p:spPr>
            <a:xfrm>
              <a:off x="64445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8" name="Google Shape;568;p42"/>
            <p:cNvCxnSpPr>
              <a:stCxn id="567" idx="0"/>
              <a:endCxn id="569" idx="2"/>
            </p:cNvCxnSpPr>
            <p:nvPr/>
          </p:nvCxnSpPr>
          <p:spPr>
            <a:xfrm rot="10800000">
              <a:off x="727793" y="4986551"/>
              <a:ext cx="8100" cy="1016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70" name="Google Shape;570;p42"/>
          <p:cNvGrpSpPr/>
          <p:nvPr/>
        </p:nvGrpSpPr>
        <p:grpSpPr>
          <a:xfrm>
            <a:off x="9086296" y="6132562"/>
            <a:ext cx="182880" cy="488280"/>
            <a:chOff x="854313" y="5697851"/>
            <a:chExt cx="182880" cy="488280"/>
          </a:xfrm>
        </p:grpSpPr>
        <p:sp>
          <p:nvSpPr>
            <p:cNvPr id="571" name="Google Shape;571;p42"/>
            <p:cNvSpPr/>
            <p:nvPr/>
          </p:nvSpPr>
          <p:spPr>
            <a:xfrm>
              <a:off x="85431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2" name="Google Shape;572;p42"/>
            <p:cNvCxnSpPr>
              <a:stCxn id="571" idx="0"/>
              <a:endCxn id="573" idx="2"/>
            </p:cNvCxnSpPr>
            <p:nvPr/>
          </p:nvCxnSpPr>
          <p:spPr>
            <a:xfrm rot="10800000">
              <a:off x="945753" y="5697851"/>
              <a:ext cx="0" cy="305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5" name="Google Shape;565;p42"/>
          <p:cNvSpPr/>
          <p:nvPr/>
        </p:nvSpPr>
        <p:spPr>
          <a:xfrm>
            <a:off x="2209401" y="3630317"/>
            <a:ext cx="17909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arXiv, the science pre-print server, is launched.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2"/>
          <p:cNvSpPr/>
          <p:nvPr/>
        </p:nvSpPr>
        <p:spPr>
          <a:xfrm>
            <a:off x="6331117" y="4898001"/>
            <a:ext cx="33057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BioRxiv launches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2"/>
          <p:cNvSpPr/>
          <p:nvPr/>
        </p:nvSpPr>
        <p:spPr>
          <a:xfrm>
            <a:off x="7524862" y="5609369"/>
            <a:ext cx="33057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MedRxiv launches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2"/>
          <p:cNvSpPr/>
          <p:nvPr/>
        </p:nvSpPr>
        <p:spPr>
          <a:xfrm>
            <a:off x="279481" y="5088909"/>
            <a:ext cx="25542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Postmodern Culture becomes the first online-only journal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1990</a:t>
            </a:r>
            <a:endParaRPr/>
          </a:p>
        </p:txBody>
      </p:sp>
      <p:grpSp>
        <p:nvGrpSpPr>
          <p:cNvPr id="574" name="Google Shape;574;p42"/>
          <p:cNvGrpSpPr/>
          <p:nvPr/>
        </p:nvGrpSpPr>
        <p:grpSpPr>
          <a:xfrm>
            <a:off x="4623264" y="5744662"/>
            <a:ext cx="182880" cy="876180"/>
            <a:chOff x="644453" y="5309951"/>
            <a:chExt cx="182880" cy="876180"/>
          </a:xfrm>
        </p:grpSpPr>
        <p:sp>
          <p:nvSpPr>
            <p:cNvPr id="575" name="Google Shape;575;p42"/>
            <p:cNvSpPr/>
            <p:nvPr/>
          </p:nvSpPr>
          <p:spPr>
            <a:xfrm>
              <a:off x="64445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6" name="Google Shape;576;p42"/>
            <p:cNvCxnSpPr>
              <a:stCxn id="575" idx="0"/>
              <a:endCxn id="577" idx="2"/>
            </p:cNvCxnSpPr>
            <p:nvPr/>
          </p:nvCxnSpPr>
          <p:spPr>
            <a:xfrm rot="10800000">
              <a:off x="733793" y="5309951"/>
              <a:ext cx="2100" cy="69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78" name="Google Shape;578;p42"/>
          <p:cNvGrpSpPr/>
          <p:nvPr/>
        </p:nvGrpSpPr>
        <p:grpSpPr>
          <a:xfrm>
            <a:off x="6374180" y="4957162"/>
            <a:ext cx="182880" cy="1663680"/>
            <a:chOff x="779363" y="4522451"/>
            <a:chExt cx="182880" cy="1663680"/>
          </a:xfrm>
        </p:grpSpPr>
        <p:sp>
          <p:nvSpPr>
            <p:cNvPr id="579" name="Google Shape;579;p42"/>
            <p:cNvSpPr/>
            <p:nvPr/>
          </p:nvSpPr>
          <p:spPr>
            <a:xfrm>
              <a:off x="77936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0" name="Google Shape;580;p42"/>
            <p:cNvCxnSpPr>
              <a:stCxn id="579" idx="0"/>
              <a:endCxn id="581" idx="2"/>
            </p:cNvCxnSpPr>
            <p:nvPr/>
          </p:nvCxnSpPr>
          <p:spPr>
            <a:xfrm rot="10800000">
              <a:off x="870803" y="4522451"/>
              <a:ext cx="0" cy="148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1" name="Google Shape;581;p42"/>
          <p:cNvSpPr/>
          <p:nvPr/>
        </p:nvSpPr>
        <p:spPr>
          <a:xfrm>
            <a:off x="5469035" y="3572110"/>
            <a:ext cx="199316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Several innovative new journal models emerge, including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F1000 Research and eLife.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2"/>
          <p:cNvSpPr/>
          <p:nvPr/>
        </p:nvSpPr>
        <p:spPr>
          <a:xfrm>
            <a:off x="3577936" y="4790441"/>
            <a:ext cx="226946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PLOS ONE, the open-access megajournal begins publishing.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/>
          <p:cNvSpPr txBox="1"/>
          <p:nvPr>
            <p:ph type="title"/>
          </p:nvPr>
        </p:nvSpPr>
        <p:spPr>
          <a:xfrm>
            <a:off x="55967" y="375489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Adoption of preprinting in the life sciences</a:t>
            </a:r>
            <a:endParaRPr/>
          </a:p>
        </p:txBody>
      </p:sp>
      <p:sp>
        <p:nvSpPr>
          <p:cNvPr id="587" name="Google Shape;587;p43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33"/>
          </a:p>
          <a:p>
            <a:pPr indent="0" lvl="0" marL="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88" name="Google Shape;5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00" y="1227234"/>
            <a:ext cx="11360803" cy="54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3"/>
          <p:cNvSpPr txBox="1"/>
          <p:nvPr/>
        </p:nvSpPr>
        <p:spPr>
          <a:xfrm>
            <a:off x="4648333" y="3140200"/>
            <a:ext cx="1514800" cy="3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Simons Foundation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43"/>
          <p:cNvCxnSpPr/>
          <p:nvPr/>
        </p:nvCxnSpPr>
        <p:spPr>
          <a:xfrm>
            <a:off x="5638800" y="3782300"/>
            <a:ext cx="9200" cy="217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descr="Crossref Logo Stacked RGB SMALL.png" id="591" name="Google Shape;59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4434" y="2111300"/>
            <a:ext cx="922313" cy="5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3"/>
          <p:cNvSpPr txBox="1"/>
          <p:nvPr/>
        </p:nvSpPr>
        <p:spPr>
          <a:xfrm>
            <a:off x="4554167" y="2032033"/>
            <a:ext cx="1801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CrossRef indexes preprints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43"/>
          <p:cNvCxnSpPr/>
          <p:nvPr/>
        </p:nvCxnSpPr>
        <p:spPr>
          <a:xfrm>
            <a:off x="5874333" y="2770900"/>
            <a:ext cx="59600" cy="31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94" name="Google Shape;594;p43"/>
          <p:cNvPicPr preferRelativeResize="0"/>
          <p:nvPr/>
        </p:nvPicPr>
        <p:blipFill rotWithShape="1">
          <a:blip r:embed="rId5">
            <a:alphaModFix/>
          </a:blip>
          <a:srcRect b="0" l="0" r="72667" t="0"/>
          <a:stretch/>
        </p:blipFill>
        <p:spPr>
          <a:xfrm>
            <a:off x="6275100" y="4139000"/>
            <a:ext cx="621341" cy="39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43"/>
          <p:cNvCxnSpPr/>
          <p:nvPr/>
        </p:nvCxnSpPr>
        <p:spPr>
          <a:xfrm>
            <a:off x="6373100" y="4613567"/>
            <a:ext cx="35200" cy="134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96" name="Google Shape;596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6085" y="2889581"/>
            <a:ext cx="340955" cy="3049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43"/>
          <p:cNvCxnSpPr/>
          <p:nvPr/>
        </p:nvCxnSpPr>
        <p:spPr>
          <a:xfrm>
            <a:off x="6179133" y="3435933"/>
            <a:ext cx="25600" cy="252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98" name="Google Shape;598;p43"/>
          <p:cNvPicPr preferRelativeResize="0"/>
          <p:nvPr/>
        </p:nvPicPr>
        <p:blipFill rotWithShape="1">
          <a:blip r:embed="rId7">
            <a:alphaModFix/>
          </a:blip>
          <a:srcRect b="-969" l="0" r="51257" t="0"/>
          <a:stretch/>
        </p:blipFill>
        <p:spPr>
          <a:xfrm>
            <a:off x="6449967" y="2846451"/>
            <a:ext cx="922300" cy="39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43"/>
          <p:cNvGrpSpPr/>
          <p:nvPr/>
        </p:nvGrpSpPr>
        <p:grpSpPr>
          <a:xfrm>
            <a:off x="6220741" y="3334187"/>
            <a:ext cx="1103539" cy="609428"/>
            <a:chOff x="9225715" y="3918350"/>
            <a:chExt cx="1281000" cy="873941"/>
          </a:xfrm>
        </p:grpSpPr>
        <p:pic>
          <p:nvPicPr>
            <p:cNvPr id="600" name="Google Shape;600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350823" y="3918350"/>
              <a:ext cx="1136100" cy="485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43"/>
            <p:cNvSpPr txBox="1"/>
            <p:nvPr/>
          </p:nvSpPr>
          <p:spPr>
            <a:xfrm>
              <a:off x="9225715" y="4375591"/>
              <a:ext cx="1281000" cy="41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67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supports bioRxiv</a:t>
              </a:r>
              <a:endParaRPr b="0" i="0" sz="1467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602" name="Google Shape;60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21699" y="2261355"/>
            <a:ext cx="1349459" cy="352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43"/>
          <p:cNvCxnSpPr>
            <a:stCxn id="604" idx="2"/>
          </p:cNvCxnSpPr>
          <p:nvPr/>
        </p:nvCxnSpPr>
        <p:spPr>
          <a:xfrm>
            <a:off x="7773167" y="3136651"/>
            <a:ext cx="8400" cy="282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05" name="Google Shape;605;p43"/>
          <p:cNvSpPr txBox="1"/>
          <p:nvPr/>
        </p:nvSpPr>
        <p:spPr>
          <a:xfrm>
            <a:off x="7047333" y="1896733"/>
            <a:ext cx="1801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preprints on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4" name="Google Shape;604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62500" y="2600687"/>
            <a:ext cx="621333" cy="53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95967" y="2850834"/>
            <a:ext cx="922300" cy="2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3"/>
          <p:cNvSpPr txBox="1"/>
          <p:nvPr/>
        </p:nvSpPr>
        <p:spPr>
          <a:xfrm>
            <a:off x="7860133" y="2506333"/>
            <a:ext cx="1801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preprints on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08" name="Google Shape;608;p43"/>
          <p:cNvCxnSpPr/>
          <p:nvPr/>
        </p:nvCxnSpPr>
        <p:spPr>
          <a:xfrm flipH="1">
            <a:off x="8695867" y="3186533"/>
            <a:ext cx="4800" cy="277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09" name="Google Shape;609;p43"/>
          <p:cNvSpPr txBox="1"/>
          <p:nvPr/>
        </p:nvSpPr>
        <p:spPr>
          <a:xfrm>
            <a:off x="951333" y="4335133"/>
            <a:ext cx="1349600" cy="304800"/>
          </a:xfrm>
          <a:prstGeom prst="rect">
            <a:avLst/>
          </a:prstGeom>
          <a:solidFill>
            <a:srgbClr val="FFFFFF">
              <a:alpha val="79607"/>
            </a:srgbClr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PeerJ Preprints  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10" name="Google Shape;610;p43"/>
          <p:cNvCxnSpPr/>
          <p:nvPr/>
        </p:nvCxnSpPr>
        <p:spPr>
          <a:xfrm>
            <a:off x="1579433" y="5001500"/>
            <a:ext cx="4400" cy="95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11" name="Google Shape;611;p43"/>
          <p:cNvSpPr txBox="1"/>
          <p:nvPr/>
        </p:nvSpPr>
        <p:spPr>
          <a:xfrm>
            <a:off x="1579433" y="3943600"/>
            <a:ext cx="151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bioRxiv 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12" name="Google Shape;612;p43"/>
          <p:cNvCxnSpPr/>
          <p:nvPr/>
        </p:nvCxnSpPr>
        <p:spPr>
          <a:xfrm>
            <a:off x="2278367" y="4336545"/>
            <a:ext cx="16800" cy="160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13" name="Google Shape;613;p43"/>
          <p:cNvSpPr txBox="1"/>
          <p:nvPr/>
        </p:nvSpPr>
        <p:spPr>
          <a:xfrm>
            <a:off x="3916233" y="4146800"/>
            <a:ext cx="151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preprints.org 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14" name="Google Shape;614;p43"/>
          <p:cNvCxnSpPr/>
          <p:nvPr/>
        </p:nvCxnSpPr>
        <p:spPr>
          <a:xfrm flipH="1">
            <a:off x="5038267" y="4558133"/>
            <a:ext cx="4800" cy="138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5" name="Google Shape;615;p43"/>
          <p:cNvCxnSpPr/>
          <p:nvPr/>
        </p:nvCxnSpPr>
        <p:spPr>
          <a:xfrm>
            <a:off x="9684333" y="2466100"/>
            <a:ext cx="27600" cy="349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16" name="Google Shape;616;p43"/>
          <p:cNvSpPr txBox="1"/>
          <p:nvPr/>
        </p:nvSpPr>
        <p:spPr>
          <a:xfrm>
            <a:off x="8672767" y="1850817"/>
            <a:ext cx="1514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SciELO preprints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7" name="Google Shape;617;p43"/>
          <p:cNvSpPr txBox="1"/>
          <p:nvPr/>
        </p:nvSpPr>
        <p:spPr>
          <a:xfrm>
            <a:off x="4632767" y="3689167"/>
            <a:ext cx="1103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OSF preprints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18" name="Google Shape;618;p43"/>
          <p:cNvCxnSpPr/>
          <p:nvPr/>
        </p:nvCxnSpPr>
        <p:spPr>
          <a:xfrm>
            <a:off x="5326367" y="4350400"/>
            <a:ext cx="16800" cy="160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9" name="Google Shape;619;p43"/>
          <p:cNvCxnSpPr/>
          <p:nvPr/>
        </p:nvCxnSpPr>
        <p:spPr>
          <a:xfrm flipH="1">
            <a:off x="9000667" y="3657600"/>
            <a:ext cx="4800" cy="22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20" name="Google Shape;620;p43"/>
          <p:cNvSpPr txBox="1"/>
          <p:nvPr/>
        </p:nvSpPr>
        <p:spPr>
          <a:xfrm>
            <a:off x="8386633" y="3232400"/>
            <a:ext cx="151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medRxiv 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21" name="Google Shape;621;p43"/>
          <p:cNvCxnSpPr/>
          <p:nvPr/>
        </p:nvCxnSpPr>
        <p:spPr>
          <a:xfrm flipH="1">
            <a:off x="8289467" y="3657600"/>
            <a:ext cx="4800" cy="22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22" name="Google Shape;622;p43"/>
          <p:cNvSpPr txBox="1"/>
          <p:nvPr/>
        </p:nvSpPr>
        <p:spPr>
          <a:xfrm>
            <a:off x="7472233" y="3029200"/>
            <a:ext cx="151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Research Square 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61081" y="1389034"/>
            <a:ext cx="982655" cy="28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43"/>
          <p:cNvCxnSpPr/>
          <p:nvPr/>
        </p:nvCxnSpPr>
        <p:spPr>
          <a:xfrm>
            <a:off x="9952408" y="1770933"/>
            <a:ext cx="64400" cy="4186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25" name="Google Shape;625;p43"/>
          <p:cNvSpPr txBox="1"/>
          <p:nvPr/>
        </p:nvSpPr>
        <p:spPr>
          <a:xfrm>
            <a:off x="9079333" y="982333"/>
            <a:ext cx="1801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67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preprints on</a:t>
            </a:r>
            <a:endParaRPr b="0" i="0" sz="1467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4"/>
          <p:cNvSpPr txBox="1"/>
          <p:nvPr>
            <p:ph type="title"/>
          </p:nvPr>
        </p:nvSpPr>
        <p:spPr>
          <a:xfrm>
            <a:off x="415599" y="593367"/>
            <a:ext cx="1153156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Emerging solutions and innovations: New models for scientific communication</a:t>
            </a:r>
            <a:endParaRPr/>
          </a:p>
        </p:txBody>
      </p:sp>
      <p:sp>
        <p:nvSpPr>
          <p:cNvPr id="632" name="Google Shape;632;p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21</a:t>
            </a:r>
            <a:r>
              <a:rPr b="1" baseline="30000" lang="en-US"/>
              <a:t>st</a:t>
            </a:r>
            <a:r>
              <a:rPr b="1" lang="en-US"/>
              <a:t> Century – </a:t>
            </a:r>
            <a:r>
              <a:rPr lang="en-US"/>
              <a:t>Innovations in peer review emerge</a:t>
            </a:r>
            <a:endParaRPr/>
          </a:p>
        </p:txBody>
      </p:sp>
      <p:grpSp>
        <p:nvGrpSpPr>
          <p:cNvPr id="633" name="Google Shape;633;p44"/>
          <p:cNvGrpSpPr/>
          <p:nvPr/>
        </p:nvGrpSpPr>
        <p:grpSpPr>
          <a:xfrm>
            <a:off x="5537784" y="3043462"/>
            <a:ext cx="182880" cy="3577380"/>
            <a:chOff x="779363" y="2608751"/>
            <a:chExt cx="182880" cy="3577380"/>
          </a:xfrm>
        </p:grpSpPr>
        <p:sp>
          <p:nvSpPr>
            <p:cNvPr id="634" name="Google Shape;634;p44"/>
            <p:cNvSpPr/>
            <p:nvPr/>
          </p:nvSpPr>
          <p:spPr>
            <a:xfrm>
              <a:off x="779363" y="6003251"/>
              <a:ext cx="182880" cy="182880"/>
            </a:xfrm>
            <a:prstGeom prst="ellipse">
              <a:avLst/>
            </a:prstGeom>
            <a:solidFill>
              <a:schemeClr val="accent4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5" name="Google Shape;635;p44"/>
            <p:cNvCxnSpPr>
              <a:stCxn id="634" idx="0"/>
              <a:endCxn id="636" idx="2"/>
            </p:cNvCxnSpPr>
            <p:nvPr/>
          </p:nvCxnSpPr>
          <p:spPr>
            <a:xfrm rot="10800000">
              <a:off x="867503" y="2608751"/>
              <a:ext cx="3300" cy="3394500"/>
            </a:xfrm>
            <a:prstGeom prst="straightConnector1">
              <a:avLst/>
            </a:prstGeom>
            <a:solidFill>
              <a:schemeClr val="accent4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637" name="Google Shape;637;p44"/>
          <p:cNvCxnSpPr>
            <a:endCxn id="638" idx="2"/>
          </p:cNvCxnSpPr>
          <p:nvPr/>
        </p:nvCxnSpPr>
        <p:spPr>
          <a:xfrm rot="10800000">
            <a:off x="8941503" y="2652970"/>
            <a:ext cx="8100" cy="801300"/>
          </a:xfrm>
          <a:prstGeom prst="straightConnector1">
            <a:avLst/>
          </a:prstGeom>
          <a:solidFill>
            <a:schemeClr val="accent4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44"/>
          <p:cNvCxnSpPr>
            <a:stCxn id="640" idx="0"/>
            <a:endCxn id="641" idx="2"/>
          </p:cNvCxnSpPr>
          <p:nvPr/>
        </p:nvCxnSpPr>
        <p:spPr>
          <a:xfrm rot="10800000">
            <a:off x="10058427" y="3317681"/>
            <a:ext cx="0" cy="2309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42" name="Google Shape;642;p44"/>
          <p:cNvGrpSpPr/>
          <p:nvPr/>
        </p:nvGrpSpPr>
        <p:grpSpPr>
          <a:xfrm>
            <a:off x="11196214" y="4183448"/>
            <a:ext cx="182880" cy="2404080"/>
            <a:chOff x="839323" y="3782051"/>
            <a:chExt cx="182880" cy="2404080"/>
          </a:xfrm>
        </p:grpSpPr>
        <p:sp>
          <p:nvSpPr>
            <p:cNvPr id="643" name="Google Shape;643;p44"/>
            <p:cNvSpPr/>
            <p:nvPr/>
          </p:nvSpPr>
          <p:spPr>
            <a:xfrm>
              <a:off x="839323" y="6003251"/>
              <a:ext cx="182880" cy="18288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4" name="Google Shape;644;p44"/>
            <p:cNvCxnSpPr>
              <a:stCxn id="643" idx="0"/>
              <a:endCxn id="645" idx="2"/>
            </p:cNvCxnSpPr>
            <p:nvPr/>
          </p:nvCxnSpPr>
          <p:spPr>
            <a:xfrm rot="10800000">
              <a:off x="914263" y="3782051"/>
              <a:ext cx="16500" cy="222120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6" name="Google Shape;636;p44"/>
          <p:cNvSpPr/>
          <p:nvPr/>
        </p:nvSpPr>
        <p:spPr>
          <a:xfrm>
            <a:off x="3973194" y="2304919"/>
            <a:ext cx="330574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Peerage of Science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4"/>
          <p:cNvSpPr/>
          <p:nvPr/>
        </p:nvSpPr>
        <p:spPr>
          <a:xfrm>
            <a:off x="7288630" y="1914306"/>
            <a:ext cx="330574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Peer Community </a:t>
            </a:r>
            <a:r>
              <a:rPr lang="en-US"/>
              <a:t>I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4"/>
          <p:cNvSpPr/>
          <p:nvPr/>
        </p:nvSpPr>
        <p:spPr>
          <a:xfrm>
            <a:off x="10058427" y="3444901"/>
            <a:ext cx="242535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eLife Pre-print review launches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4"/>
          <p:cNvSpPr/>
          <p:nvPr/>
        </p:nvSpPr>
        <p:spPr>
          <a:xfrm>
            <a:off x="9010683" y="2579081"/>
            <a:ext cx="209548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ReviewCommons launches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44"/>
          <p:cNvGrpSpPr/>
          <p:nvPr/>
        </p:nvGrpSpPr>
        <p:grpSpPr>
          <a:xfrm>
            <a:off x="9925740" y="6185362"/>
            <a:ext cx="182880" cy="435480"/>
            <a:chOff x="854313" y="5750651"/>
            <a:chExt cx="182880" cy="435480"/>
          </a:xfrm>
        </p:grpSpPr>
        <p:sp>
          <p:nvSpPr>
            <p:cNvPr id="647" name="Google Shape;647;p44"/>
            <p:cNvSpPr/>
            <p:nvPr/>
          </p:nvSpPr>
          <p:spPr>
            <a:xfrm>
              <a:off x="85431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8" name="Google Shape;648;p44"/>
            <p:cNvCxnSpPr>
              <a:stCxn id="647" idx="0"/>
            </p:cNvCxnSpPr>
            <p:nvPr/>
          </p:nvCxnSpPr>
          <p:spPr>
            <a:xfrm flipH="1" rot="10800000">
              <a:off x="945753" y="5750651"/>
              <a:ext cx="6600" cy="252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0" name="Google Shape;640;p44"/>
          <p:cNvSpPr/>
          <p:nvPr/>
        </p:nvSpPr>
        <p:spPr>
          <a:xfrm>
            <a:off x="8405554" y="5627381"/>
            <a:ext cx="33057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MedRxiv launches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Google Shape;649;p44"/>
          <p:cNvGrpSpPr/>
          <p:nvPr/>
        </p:nvGrpSpPr>
        <p:grpSpPr>
          <a:xfrm>
            <a:off x="8892707" y="4167862"/>
            <a:ext cx="182880" cy="2423280"/>
            <a:chOff x="644453" y="3762851"/>
            <a:chExt cx="182880" cy="2423280"/>
          </a:xfrm>
        </p:grpSpPr>
        <p:sp>
          <p:nvSpPr>
            <p:cNvPr id="650" name="Google Shape;650;p44"/>
            <p:cNvSpPr/>
            <p:nvPr/>
          </p:nvSpPr>
          <p:spPr>
            <a:xfrm>
              <a:off x="644453" y="6003251"/>
              <a:ext cx="182880" cy="182880"/>
            </a:xfrm>
            <a:prstGeom prst="ellipse">
              <a:avLst/>
            </a:prstGeom>
            <a:solidFill>
              <a:schemeClr val="accent4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1" name="Google Shape;651;p44"/>
            <p:cNvCxnSpPr>
              <a:stCxn id="650" idx="0"/>
              <a:endCxn id="652" idx="2"/>
            </p:cNvCxnSpPr>
            <p:nvPr/>
          </p:nvCxnSpPr>
          <p:spPr>
            <a:xfrm rot="10800000">
              <a:off x="727793" y="3762851"/>
              <a:ext cx="8100" cy="2240400"/>
            </a:xfrm>
            <a:prstGeom prst="straightConnector1">
              <a:avLst/>
            </a:prstGeom>
            <a:solidFill>
              <a:schemeClr val="accent4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52" name="Google Shape;652;p44"/>
          <p:cNvSpPr/>
          <p:nvPr/>
        </p:nvSpPr>
        <p:spPr>
          <a:xfrm>
            <a:off x="7323045" y="3429249"/>
            <a:ext cx="330574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3" name="Google Shape;653;p44"/>
          <p:cNvCxnSpPr/>
          <p:nvPr/>
        </p:nvCxnSpPr>
        <p:spPr>
          <a:xfrm>
            <a:off x="883590" y="6523688"/>
            <a:ext cx="10748777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54" name="Google Shape;654;p44"/>
          <p:cNvGrpSpPr/>
          <p:nvPr/>
        </p:nvGrpSpPr>
        <p:grpSpPr>
          <a:xfrm>
            <a:off x="1468907" y="5827462"/>
            <a:ext cx="182880" cy="793380"/>
            <a:chOff x="824333" y="5392751"/>
            <a:chExt cx="182880" cy="793380"/>
          </a:xfrm>
        </p:grpSpPr>
        <p:sp>
          <p:nvSpPr>
            <p:cNvPr id="655" name="Google Shape;655;p44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6" name="Google Shape;656;p44"/>
            <p:cNvCxnSpPr>
              <a:stCxn id="655" idx="0"/>
              <a:endCxn id="657" idx="2"/>
            </p:cNvCxnSpPr>
            <p:nvPr/>
          </p:nvCxnSpPr>
          <p:spPr>
            <a:xfrm rot="10800000">
              <a:off x="911873" y="5392751"/>
              <a:ext cx="3900" cy="61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58" name="Google Shape;658;p44"/>
          <p:cNvGrpSpPr/>
          <p:nvPr/>
        </p:nvGrpSpPr>
        <p:grpSpPr>
          <a:xfrm>
            <a:off x="3013452" y="4584562"/>
            <a:ext cx="182880" cy="2036280"/>
            <a:chOff x="824333" y="4149851"/>
            <a:chExt cx="182880" cy="2036280"/>
          </a:xfrm>
        </p:grpSpPr>
        <p:sp>
          <p:nvSpPr>
            <p:cNvPr id="659" name="Google Shape;659;p44"/>
            <p:cNvSpPr/>
            <p:nvPr/>
          </p:nvSpPr>
          <p:spPr>
            <a:xfrm>
              <a:off x="82433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0" name="Google Shape;660;p44"/>
            <p:cNvCxnSpPr>
              <a:stCxn id="659" idx="0"/>
              <a:endCxn id="661" idx="2"/>
            </p:cNvCxnSpPr>
            <p:nvPr/>
          </p:nvCxnSpPr>
          <p:spPr>
            <a:xfrm rot="10800000">
              <a:off x="915773" y="4149851"/>
              <a:ext cx="0" cy="185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62" name="Google Shape;662;p44"/>
          <p:cNvGrpSpPr/>
          <p:nvPr/>
        </p:nvGrpSpPr>
        <p:grpSpPr>
          <a:xfrm>
            <a:off x="4623264" y="5744662"/>
            <a:ext cx="182880" cy="876180"/>
            <a:chOff x="644453" y="5309951"/>
            <a:chExt cx="182880" cy="876180"/>
          </a:xfrm>
        </p:grpSpPr>
        <p:sp>
          <p:nvSpPr>
            <p:cNvPr id="663" name="Google Shape;663;p44"/>
            <p:cNvSpPr/>
            <p:nvPr/>
          </p:nvSpPr>
          <p:spPr>
            <a:xfrm>
              <a:off x="64445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4" name="Google Shape;664;p44"/>
            <p:cNvCxnSpPr>
              <a:stCxn id="663" idx="0"/>
              <a:endCxn id="665" idx="2"/>
            </p:cNvCxnSpPr>
            <p:nvPr/>
          </p:nvCxnSpPr>
          <p:spPr>
            <a:xfrm rot="10800000">
              <a:off x="733793" y="5309951"/>
              <a:ext cx="2100" cy="69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66" name="Google Shape;666;p44"/>
          <p:cNvGrpSpPr/>
          <p:nvPr/>
        </p:nvGrpSpPr>
        <p:grpSpPr>
          <a:xfrm>
            <a:off x="6374180" y="4957162"/>
            <a:ext cx="182880" cy="1663680"/>
            <a:chOff x="779363" y="4522451"/>
            <a:chExt cx="182880" cy="1663680"/>
          </a:xfrm>
        </p:grpSpPr>
        <p:sp>
          <p:nvSpPr>
            <p:cNvPr id="667" name="Google Shape;667;p44"/>
            <p:cNvSpPr/>
            <p:nvPr/>
          </p:nvSpPr>
          <p:spPr>
            <a:xfrm>
              <a:off x="77936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8" name="Google Shape;668;p44"/>
            <p:cNvCxnSpPr>
              <a:stCxn id="667" idx="0"/>
              <a:endCxn id="669" idx="2"/>
            </p:cNvCxnSpPr>
            <p:nvPr/>
          </p:nvCxnSpPr>
          <p:spPr>
            <a:xfrm rot="10800000">
              <a:off x="870803" y="4522451"/>
              <a:ext cx="0" cy="148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70" name="Google Shape;670;p44"/>
          <p:cNvGrpSpPr/>
          <p:nvPr/>
        </p:nvGrpSpPr>
        <p:grpSpPr>
          <a:xfrm>
            <a:off x="7900779" y="5454262"/>
            <a:ext cx="182880" cy="1166580"/>
            <a:chOff x="644453" y="5019551"/>
            <a:chExt cx="182880" cy="1166580"/>
          </a:xfrm>
        </p:grpSpPr>
        <p:sp>
          <p:nvSpPr>
            <p:cNvPr id="671" name="Google Shape;671;p44"/>
            <p:cNvSpPr/>
            <p:nvPr/>
          </p:nvSpPr>
          <p:spPr>
            <a:xfrm>
              <a:off x="644453" y="6003251"/>
              <a:ext cx="182880" cy="182880"/>
            </a:xfrm>
            <a:prstGeom prst="ellipse">
              <a:avLst/>
            </a:prstGeom>
            <a:solidFill>
              <a:srgbClr val="7F7F7F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2" name="Google Shape;672;p44"/>
            <p:cNvCxnSpPr>
              <a:stCxn id="671" idx="0"/>
              <a:endCxn id="673" idx="2"/>
            </p:cNvCxnSpPr>
            <p:nvPr/>
          </p:nvCxnSpPr>
          <p:spPr>
            <a:xfrm rot="10800000">
              <a:off x="735893" y="5019551"/>
              <a:ext cx="0" cy="98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9" name="Google Shape;669;p44"/>
          <p:cNvSpPr/>
          <p:nvPr/>
        </p:nvSpPr>
        <p:spPr>
          <a:xfrm>
            <a:off x="5469035" y="3572110"/>
            <a:ext cx="199316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Several innovative new journal models emerge, including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F1000 Research and eLife.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4"/>
          <p:cNvSpPr/>
          <p:nvPr/>
        </p:nvSpPr>
        <p:spPr>
          <a:xfrm>
            <a:off x="2209401" y="3630317"/>
            <a:ext cx="17909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arXiv, the science pre-print server, is launched.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4"/>
          <p:cNvSpPr/>
          <p:nvPr/>
        </p:nvSpPr>
        <p:spPr>
          <a:xfrm>
            <a:off x="3577936" y="4790441"/>
            <a:ext cx="226946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PLOS ONE, the open-access megajournal begins publishing.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4"/>
          <p:cNvSpPr/>
          <p:nvPr/>
        </p:nvSpPr>
        <p:spPr>
          <a:xfrm>
            <a:off x="7133216" y="4931097"/>
            <a:ext cx="17180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BioRxiv launches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4"/>
          <p:cNvSpPr/>
          <p:nvPr/>
        </p:nvSpPr>
        <p:spPr>
          <a:xfrm>
            <a:off x="279481" y="5088909"/>
            <a:ext cx="25542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Postmodern Culture becomes the first online-only journal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5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900"/>
              <a:t>Transitioning:</a:t>
            </a:r>
            <a:r>
              <a:rPr lang="en-US" sz="5900"/>
              <a:t> How do new models integrate with the traditional publication process?</a:t>
            </a:r>
            <a:endParaRPr/>
          </a:p>
        </p:txBody>
      </p:sp>
      <p:sp>
        <p:nvSpPr>
          <p:cNvPr id="679" name="Google Shape;679;p45"/>
          <p:cNvSpPr txBox="1"/>
          <p:nvPr>
            <p:ph idx="1" type="subTitle"/>
          </p:nvPr>
        </p:nvSpPr>
        <p:spPr>
          <a:xfrm>
            <a:off x="415600" y="4634567"/>
            <a:ext cx="6123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/>
          <p:nvPr>
            <p:ph type="title"/>
          </p:nvPr>
        </p:nvSpPr>
        <p:spPr>
          <a:xfrm>
            <a:off x="0" y="316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Preprinting + the traditional publication process</a:t>
            </a:r>
            <a:endParaRPr/>
          </a:p>
        </p:txBody>
      </p:sp>
      <p:pic>
        <p:nvPicPr>
          <p:cNvPr descr="Diagram&#10;&#10;Description automatically generated" id="685" name="Google Shape;6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032" y="863176"/>
            <a:ext cx="10531319" cy="587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you should know: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What is a ‘research article’?</a:t>
            </a:r>
            <a:r>
              <a:rPr lang="en-US"/>
              <a:t> As scientists, we share our work through written ‘research articles’ that describe the rationale for our study, the methods we used, the results of our experiments, and the interpretation of our findings.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What is ‘publishing’? </a:t>
            </a:r>
            <a:r>
              <a:rPr lang="en-US"/>
              <a:t>‘Publishing’ is a process in which a written work is evaluated, edited, and prepared to be released to the public as a ‘publication’.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What is a ‘scholarly journal’? </a:t>
            </a:r>
            <a:r>
              <a:rPr lang="en-US"/>
              <a:t>Research articles are submitted to ‘</a:t>
            </a:r>
            <a:r>
              <a:rPr lang="en-US"/>
              <a:t>scholarly</a:t>
            </a:r>
            <a:r>
              <a:rPr lang="en-US"/>
              <a:t> journals’ to be evaluated by ‘editors’ and prepared for publication.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What is ‘peer review’? </a:t>
            </a:r>
            <a:r>
              <a:rPr lang="en-US"/>
              <a:t>Prior to publication, ‘research articles’ are ‘peer-reviewed’</a:t>
            </a:r>
            <a:r>
              <a:rPr lang="en-US"/>
              <a:t>, i.e., assessed </a:t>
            </a:r>
            <a:r>
              <a:rPr lang="en-US"/>
              <a:t>by other scientists relevant the field for ‘quality’, ‘validity’, and ‘originality’ of the scientific 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Publication of research articles in scholarly journals is currently the primary method for scientists to communicate their research findings to other scientists.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7"/>
          <p:cNvSpPr txBox="1"/>
          <p:nvPr>
            <p:ph type="title"/>
          </p:nvPr>
        </p:nvSpPr>
        <p:spPr>
          <a:xfrm>
            <a:off x="0" y="3150"/>
            <a:ext cx="11861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Preprinting solves some challenges in the traditional publication process</a:t>
            </a:r>
            <a:endParaRPr/>
          </a:p>
        </p:txBody>
      </p:sp>
      <p:pic>
        <p:nvPicPr>
          <p:cNvPr descr="Diagram&#10;&#10;Description automatically generated" id="691" name="Google Shape;6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032" y="863176"/>
            <a:ext cx="10531318" cy="5879592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7"/>
          <p:cNvSpPr/>
          <p:nvPr/>
        </p:nvSpPr>
        <p:spPr>
          <a:xfrm>
            <a:off x="332400" y="3568975"/>
            <a:ext cx="2204400" cy="997200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Authors have </a:t>
            </a:r>
            <a:r>
              <a:rPr b="1" i="1" lang="en-US" sz="1800" u="none" cap="none" strike="noStrike">
                <a:solidFill>
                  <a:srgbClr val="000000"/>
                </a:solidFill>
              </a:rPr>
              <a:t>options</a:t>
            </a:r>
            <a:r>
              <a:rPr b="1" lang="en-US" sz="1800" u="none" cap="none" strike="noStrike">
                <a:solidFill>
                  <a:srgbClr val="000000"/>
                </a:solidFill>
              </a:rPr>
              <a:t> to share their research</a:t>
            </a:r>
            <a:endParaRPr/>
          </a:p>
        </p:txBody>
      </p:sp>
      <p:sp>
        <p:nvSpPr>
          <p:cNvPr id="693" name="Google Shape;693;p47"/>
          <p:cNvSpPr/>
          <p:nvPr/>
        </p:nvSpPr>
        <p:spPr>
          <a:xfrm>
            <a:off x="3015550" y="6055475"/>
            <a:ext cx="2547900" cy="687300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Early feedback </a:t>
            </a:r>
            <a:r>
              <a:rPr b="1" lang="en-US" sz="1800"/>
              <a:t>from the community</a:t>
            </a:r>
            <a:endParaRPr b="1" sz="1800"/>
          </a:p>
        </p:txBody>
      </p:sp>
      <p:sp>
        <p:nvSpPr>
          <p:cNvPr id="694" name="Google Shape;694;p47"/>
          <p:cNvSpPr/>
          <p:nvPr/>
        </p:nvSpPr>
        <p:spPr>
          <a:xfrm>
            <a:off x="9279700" y="4986100"/>
            <a:ext cx="2406900" cy="687300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Immediate, </a:t>
            </a:r>
            <a:r>
              <a:rPr b="1" i="1" lang="en-US" sz="1800" u="none" cap="none" strike="noStrike">
                <a:solidFill>
                  <a:srgbClr val="000000"/>
                </a:solidFill>
              </a:rPr>
              <a:t>FREE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 access</a:t>
            </a:r>
            <a:endParaRPr b="1" sz="1800"/>
          </a:p>
        </p:txBody>
      </p:sp>
      <p:pic>
        <p:nvPicPr>
          <p:cNvPr descr="No sign with solid fill" id="695" name="Google Shape;69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7420" y="2309625"/>
            <a:ext cx="535917" cy="509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696" name="Google Shape;69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64161" y="2309632"/>
            <a:ext cx="535917" cy="509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697" name="Google Shape;69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6159" y="2309632"/>
            <a:ext cx="535917" cy="509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698" name="Google Shape;69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4874" y="2309627"/>
            <a:ext cx="535917" cy="509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sign with solid fill" id="699" name="Google Shape;69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8076" y="2364499"/>
            <a:ext cx="535917" cy="509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ey with solid fill" id="700" name="Google Shape;70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0588" y="4472069"/>
            <a:ext cx="514041" cy="514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701" name="Google Shape;70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96553" y="4472077"/>
            <a:ext cx="514041" cy="514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702" name="Google Shape;70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0828" y="5541452"/>
            <a:ext cx="514041" cy="514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Finished with solid fill" id="703" name="Google Shape;70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7578" y="3054952"/>
            <a:ext cx="514041" cy="51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5900"/>
              <a:t>Intro to the lessons: </a:t>
            </a:r>
            <a:r>
              <a:rPr lang="en-US" sz="5900"/>
              <a:t>Preprinting and publishing in the life and biomedical sciences</a:t>
            </a:r>
            <a:endParaRPr/>
          </a:p>
        </p:txBody>
      </p:sp>
      <p:sp>
        <p:nvSpPr>
          <p:cNvPr id="709" name="Google Shape;709;p48"/>
          <p:cNvSpPr txBox="1"/>
          <p:nvPr>
            <p:ph idx="1" type="subTitle"/>
          </p:nvPr>
        </p:nvSpPr>
        <p:spPr>
          <a:xfrm>
            <a:off x="415600" y="4634567"/>
            <a:ext cx="6123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14" name="Google Shape;7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33" y="979553"/>
            <a:ext cx="10529265" cy="5878447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9"/>
          <p:cNvSpPr/>
          <p:nvPr/>
        </p:nvSpPr>
        <p:spPr>
          <a:xfrm>
            <a:off x="47912" y="3536423"/>
            <a:ext cx="3781011" cy="1157764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2: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preprint?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benefits and concerns of preprinting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step-by-step guide for preprinting</a:t>
            </a:r>
            <a:endParaRPr/>
          </a:p>
        </p:txBody>
      </p:sp>
      <p:sp>
        <p:nvSpPr>
          <p:cNvPr id="716" name="Google Shape;716;p49"/>
          <p:cNvSpPr txBox="1"/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Preprinting and publishing in the life and biomedical sciences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21" name="Google Shape;72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33" y="979553"/>
            <a:ext cx="10529267" cy="587844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0"/>
          <p:cNvSpPr/>
          <p:nvPr/>
        </p:nvSpPr>
        <p:spPr>
          <a:xfrm>
            <a:off x="5174340" y="495465"/>
            <a:ext cx="3546626" cy="1157764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3: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editors make decisions?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peer review work?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peer review: best practices</a:t>
            </a:r>
            <a:endParaRPr/>
          </a:p>
        </p:txBody>
      </p:sp>
      <p:sp>
        <p:nvSpPr>
          <p:cNvPr id="723" name="Google Shape;723;p50"/>
          <p:cNvSpPr txBox="1"/>
          <p:nvPr/>
        </p:nvSpPr>
        <p:spPr>
          <a:xfrm>
            <a:off x="0" y="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Preprinting and publishing in the life and biomedical sciences</a:t>
            </a:r>
            <a:endParaRPr b="0" i="0" sz="2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28" name="Google Shape;7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533" y="979553"/>
            <a:ext cx="10529267" cy="587844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1"/>
          <p:cNvSpPr/>
          <p:nvPr/>
        </p:nvSpPr>
        <p:spPr>
          <a:xfrm>
            <a:off x="8977750" y="4146299"/>
            <a:ext cx="3182100" cy="1609500"/>
          </a:xfrm>
          <a:prstGeom prst="roundRect">
            <a:avLst>
              <a:gd fmla="val 16667" name="adj"/>
            </a:avLst>
          </a:prstGeom>
          <a:solidFill>
            <a:srgbClr val="D6D6D6"/>
          </a:solidFill>
          <a:ln cap="flat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4: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/>
              <a:t>Communicating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your </a:t>
            </a:r>
            <a:r>
              <a:rPr lang="en-US"/>
              <a:t>research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through prepr</a:t>
            </a:r>
            <a:r>
              <a:rPr lang="en-US"/>
              <a:t>inting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/>
              <a:t>Preprints and the public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 and concerns of social media </a:t>
            </a:r>
            <a:endParaRPr/>
          </a:p>
        </p:txBody>
      </p:sp>
      <p:sp>
        <p:nvSpPr>
          <p:cNvPr id="730" name="Google Shape;730;p51"/>
          <p:cNvSpPr txBox="1"/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Preprinting and publishing in the life and biomedical sciences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2"/>
          <p:cNvSpPr txBox="1"/>
          <p:nvPr>
            <p:ph type="title"/>
          </p:nvPr>
        </p:nvSpPr>
        <p:spPr>
          <a:xfrm>
            <a:off x="354000" y="1644233"/>
            <a:ext cx="44140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Discussion #1</a:t>
            </a:r>
            <a:endParaRPr/>
          </a:p>
        </p:txBody>
      </p:sp>
      <p:sp>
        <p:nvSpPr>
          <p:cNvPr id="737" name="Google Shape;737;p52"/>
          <p:cNvSpPr txBox="1"/>
          <p:nvPr>
            <p:ph idx="1" type="subTitle"/>
          </p:nvPr>
        </p:nvSpPr>
        <p:spPr>
          <a:xfrm>
            <a:off x="354000" y="3737433"/>
            <a:ext cx="44140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738" name="Google Shape;738;p52"/>
          <p:cNvSpPr txBox="1"/>
          <p:nvPr>
            <p:ph idx="2" type="body"/>
          </p:nvPr>
        </p:nvSpPr>
        <p:spPr>
          <a:xfrm>
            <a:off x="5683133" y="965433"/>
            <a:ext cx="60188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What has your experience been (good and bad) with the traditional, journal-based process? </a:t>
            </a:r>
            <a:endParaRPr/>
          </a:p>
          <a:p>
            <a:pPr indent="-3428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3"/>
          <p:cNvSpPr txBox="1"/>
          <p:nvPr>
            <p:ph type="title"/>
          </p:nvPr>
        </p:nvSpPr>
        <p:spPr>
          <a:xfrm>
            <a:off x="354000" y="1644233"/>
            <a:ext cx="44140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Discussion #2</a:t>
            </a:r>
            <a:endParaRPr/>
          </a:p>
        </p:txBody>
      </p:sp>
      <p:sp>
        <p:nvSpPr>
          <p:cNvPr id="745" name="Google Shape;745;p53"/>
          <p:cNvSpPr txBox="1"/>
          <p:nvPr>
            <p:ph idx="1" type="subTitle"/>
          </p:nvPr>
        </p:nvSpPr>
        <p:spPr>
          <a:xfrm>
            <a:off x="354000" y="3737433"/>
            <a:ext cx="44140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746" name="Google Shape;746;p53"/>
          <p:cNvSpPr txBox="1"/>
          <p:nvPr>
            <p:ph idx="2" type="body"/>
          </p:nvPr>
        </p:nvSpPr>
        <p:spPr>
          <a:xfrm>
            <a:off x="5683133" y="965433"/>
            <a:ext cx="60188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b="1" lang="en-US" sz="2800"/>
              <a:t>How might you design a communication process to advance scientific progress? 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References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752" name="Google Shape;752;p5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https://doi.org/10.1016/j.cell.2015.12.041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https://blogs.scientificamerican.com/information-culture/the-birth-of-modern-peer-review/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https://www.aje.com/arc/scholarly-publishing-brief-history/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https://zenodo.org/record/546100#.YAgV3ZNKjMJ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https://doi.org/10.1002/9781118620762.ch27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https://jamanetwork.com/journals/jama/article-abstract/202114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020202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https://doi.org/10.3389/fncom.2012.00019</a:t>
            </a:r>
            <a:r>
              <a:rPr lang="en-US"/>
              <a:t>  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How do we achieve scientific progress?</a:t>
            </a:r>
            <a:endParaRPr/>
          </a:p>
        </p:txBody>
      </p:sp>
      <p:sp>
        <p:nvSpPr>
          <p:cNvPr id="158" name="Google Shape;158;p21"/>
          <p:cNvSpPr txBox="1"/>
          <p:nvPr>
            <p:ph idx="1" type="subTitle"/>
          </p:nvPr>
        </p:nvSpPr>
        <p:spPr>
          <a:xfrm>
            <a:off x="415600" y="4634567"/>
            <a:ext cx="6123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2"/>
          <p:cNvGrpSpPr/>
          <p:nvPr/>
        </p:nvGrpSpPr>
        <p:grpSpPr>
          <a:xfrm>
            <a:off x="802529" y="749361"/>
            <a:ext cx="4246414" cy="4246414"/>
            <a:chOff x="762758" y="-199230"/>
            <a:chExt cx="4246414" cy="4246414"/>
          </a:xfrm>
        </p:grpSpPr>
        <p:sp>
          <p:nvSpPr>
            <p:cNvPr id="164" name="Google Shape;164;p22"/>
            <p:cNvSpPr/>
            <p:nvPr/>
          </p:nvSpPr>
          <p:spPr>
            <a:xfrm>
              <a:off x="3362564" y="86126"/>
              <a:ext cx="1361251" cy="1361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 txBox="1"/>
            <p:nvPr/>
          </p:nvSpPr>
          <p:spPr>
            <a:xfrm>
              <a:off x="3362564" y="86126"/>
              <a:ext cx="1361251" cy="1361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Evidence </a:t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 rot="377105">
              <a:off x="961838" y="-150"/>
              <a:ext cx="3848254" cy="3848254"/>
            </a:xfrm>
            <a:custGeom>
              <a:rect b="b" l="l" r="r" t="t"/>
              <a:pathLst>
                <a:path extrusionOk="0" h="120000" w="120000">
                  <a:moveTo>
                    <a:pt x="112121" y="44134"/>
                  </a:moveTo>
                  <a:lnTo>
                    <a:pt x="112121" y="44134"/>
                  </a:lnTo>
                  <a:cubicBezTo>
                    <a:pt x="114597" y="52268"/>
                    <a:pt x="115135" y="60869"/>
                    <a:pt x="113692" y="69248"/>
                  </a:cubicBezTo>
                  <a:lnTo>
                    <a:pt x="118937" y="70844"/>
                  </a:lnTo>
                  <a:lnTo>
                    <a:pt x="108162" y="74661"/>
                  </a:lnTo>
                  <a:lnTo>
                    <a:pt x="100461" y="65220"/>
                  </a:lnTo>
                  <a:lnTo>
                    <a:pt x="105699" y="66815"/>
                  </a:lnTo>
                  <a:cubicBezTo>
                    <a:pt x="106711" y="60031"/>
                    <a:pt x="106200" y="53106"/>
                    <a:pt x="104202" y="46544"/>
                  </a:cubicBezTo>
                  <a:close/>
                </a:path>
              </a:pathLst>
            </a:cu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3362564" y="2400576"/>
              <a:ext cx="1361251" cy="1361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 txBox="1"/>
            <p:nvPr/>
          </p:nvSpPr>
          <p:spPr>
            <a:xfrm>
              <a:off x="3362564" y="2400576"/>
              <a:ext cx="1361251" cy="1361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Interpretation</a:t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961838" y="-150"/>
              <a:ext cx="3848254" cy="3848254"/>
            </a:xfrm>
            <a:custGeom>
              <a:rect b="b" l="l" r="r" t="t"/>
              <a:pathLst>
                <a:path extrusionOk="0" h="120000" w="120000">
                  <a:moveTo>
                    <a:pt x="75866" y="112121"/>
                  </a:moveTo>
                  <a:cubicBezTo>
                    <a:pt x="67732" y="114597"/>
                    <a:pt x="59131" y="115135"/>
                    <a:pt x="50752" y="113692"/>
                  </a:cubicBezTo>
                  <a:lnTo>
                    <a:pt x="49156" y="118937"/>
                  </a:lnTo>
                  <a:lnTo>
                    <a:pt x="45339" y="108162"/>
                  </a:lnTo>
                  <a:lnTo>
                    <a:pt x="54780" y="100461"/>
                  </a:lnTo>
                  <a:lnTo>
                    <a:pt x="53185" y="105699"/>
                  </a:lnTo>
                  <a:lnTo>
                    <a:pt x="53185" y="105699"/>
                  </a:lnTo>
                  <a:cubicBezTo>
                    <a:pt x="59969" y="106711"/>
                    <a:pt x="66894" y="106200"/>
                    <a:pt x="73456" y="104202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1048115" y="2400576"/>
              <a:ext cx="1361251" cy="1361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 txBox="1"/>
            <p:nvPr/>
          </p:nvSpPr>
          <p:spPr>
            <a:xfrm>
              <a:off x="1048115" y="2400576"/>
              <a:ext cx="1361251" cy="1361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Natural Life</a:t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961838" y="-150"/>
              <a:ext cx="3848254" cy="3848254"/>
            </a:xfrm>
            <a:custGeom>
              <a:rect b="b" l="l" r="r" t="t"/>
              <a:pathLst>
                <a:path extrusionOk="0" h="120000" w="120000">
                  <a:moveTo>
                    <a:pt x="7879" y="75866"/>
                  </a:moveTo>
                  <a:lnTo>
                    <a:pt x="7879" y="75866"/>
                  </a:lnTo>
                  <a:cubicBezTo>
                    <a:pt x="5403" y="67732"/>
                    <a:pt x="4865" y="59131"/>
                    <a:pt x="6308" y="50752"/>
                  </a:cubicBezTo>
                  <a:lnTo>
                    <a:pt x="1063" y="49156"/>
                  </a:lnTo>
                  <a:lnTo>
                    <a:pt x="11838" y="45339"/>
                  </a:lnTo>
                  <a:lnTo>
                    <a:pt x="19539" y="54780"/>
                  </a:lnTo>
                  <a:lnTo>
                    <a:pt x="14301" y="53185"/>
                  </a:lnTo>
                  <a:lnTo>
                    <a:pt x="14301" y="53185"/>
                  </a:lnTo>
                  <a:cubicBezTo>
                    <a:pt x="13289" y="59969"/>
                    <a:pt x="13800" y="66894"/>
                    <a:pt x="15798" y="73456"/>
                  </a:cubicBezTo>
                  <a:close/>
                </a:path>
              </a:pathLst>
            </a:cu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1048115" y="86126"/>
              <a:ext cx="1361251" cy="1361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 txBox="1"/>
            <p:nvPr/>
          </p:nvSpPr>
          <p:spPr>
            <a:xfrm>
              <a:off x="1048115" y="86126"/>
              <a:ext cx="1361251" cy="1361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21575" spcFirstLastPara="1" rIns="21575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Investigation</a:t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961838" y="-150"/>
              <a:ext cx="3848254" cy="3848254"/>
            </a:xfrm>
            <a:custGeom>
              <a:rect b="b" l="l" r="r" t="t"/>
              <a:pathLst>
                <a:path extrusionOk="0" h="120000" w="120000">
                  <a:moveTo>
                    <a:pt x="44134" y="7879"/>
                  </a:moveTo>
                  <a:lnTo>
                    <a:pt x="44134" y="7879"/>
                  </a:lnTo>
                  <a:cubicBezTo>
                    <a:pt x="52268" y="5403"/>
                    <a:pt x="60869" y="4865"/>
                    <a:pt x="69248" y="6308"/>
                  </a:cubicBezTo>
                  <a:lnTo>
                    <a:pt x="70844" y="1063"/>
                  </a:lnTo>
                  <a:lnTo>
                    <a:pt x="74661" y="11838"/>
                  </a:lnTo>
                  <a:lnTo>
                    <a:pt x="65220" y="19539"/>
                  </a:lnTo>
                  <a:lnTo>
                    <a:pt x="66815" y="14301"/>
                  </a:lnTo>
                  <a:lnTo>
                    <a:pt x="66815" y="14301"/>
                  </a:lnTo>
                  <a:cubicBezTo>
                    <a:pt x="60031" y="13289"/>
                    <a:pt x="53106" y="13800"/>
                    <a:pt x="46544" y="1579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Bug under magnifying glass"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756" y="1825254"/>
            <a:ext cx="519474" cy="519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entific Thought outline" id="177" name="Google Shape;17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8432" y="3521483"/>
            <a:ext cx="519474" cy="519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e With Roots outline" id="178" name="Google Shape;17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1121" y="3429000"/>
            <a:ext cx="519474" cy="519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bulb and gear with solid fill" id="179" name="Google Shape;17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7889" y="1825254"/>
            <a:ext cx="519474" cy="519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2"/>
          <p:cNvCxnSpPr/>
          <p:nvPr/>
        </p:nvCxnSpPr>
        <p:spPr>
          <a:xfrm>
            <a:off x="5334123" y="2907514"/>
            <a:ext cx="1383631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Users" id="181" name="Google Shape;18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9174" y="1990617"/>
            <a:ext cx="1438383" cy="1438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4881172" y="2406911"/>
            <a:ext cx="22580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22"/>
          <p:cNvCxnSpPr>
            <a:stCxn id="181" idx="3"/>
          </p:cNvCxnSpPr>
          <p:nvPr/>
        </p:nvCxnSpPr>
        <p:spPr>
          <a:xfrm flipH="1" rot="10800000">
            <a:off x="8577557" y="1566808"/>
            <a:ext cx="1167600" cy="1143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" name="Google Shape;184;p22"/>
          <p:cNvCxnSpPr>
            <a:stCxn id="181" idx="3"/>
          </p:cNvCxnSpPr>
          <p:nvPr/>
        </p:nvCxnSpPr>
        <p:spPr>
          <a:xfrm>
            <a:off x="8577557" y="2709808"/>
            <a:ext cx="1162500" cy="1173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" name="Google Shape;185;p22"/>
          <p:cNvSpPr txBox="1"/>
          <p:nvPr/>
        </p:nvSpPr>
        <p:spPr>
          <a:xfrm>
            <a:off x="7139174" y="3163463"/>
            <a:ext cx="14383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Scientific Community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1568625" y="2436454"/>
            <a:ext cx="27142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 of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Scientific Discovery</a:t>
            </a:r>
            <a:endParaRPr/>
          </a:p>
        </p:txBody>
      </p:sp>
      <p:grpSp>
        <p:nvGrpSpPr>
          <p:cNvPr id="187" name="Google Shape;187;p22"/>
          <p:cNvGrpSpPr/>
          <p:nvPr/>
        </p:nvGrpSpPr>
        <p:grpSpPr>
          <a:xfrm>
            <a:off x="8703359" y="-699347"/>
            <a:ext cx="3094974" cy="3249822"/>
            <a:chOff x="4175443" y="-910767"/>
            <a:chExt cx="5797783" cy="5955083"/>
          </a:xfrm>
        </p:grpSpPr>
        <p:sp>
          <p:nvSpPr>
            <p:cNvPr id="188" name="Google Shape;188;p22"/>
            <p:cNvSpPr/>
            <p:nvPr/>
          </p:nvSpPr>
          <p:spPr>
            <a:xfrm>
              <a:off x="4175443" y="-103915"/>
              <a:ext cx="4339767" cy="4339767"/>
            </a:xfrm>
            <a:custGeom>
              <a:rect b="b" l="l" r="r" t="t"/>
              <a:pathLst>
                <a:path extrusionOk="0" h="120000" w="120000">
                  <a:moveTo>
                    <a:pt x="112229" y="44490"/>
                  </a:moveTo>
                  <a:lnTo>
                    <a:pt x="112229" y="44490"/>
                  </a:lnTo>
                  <a:cubicBezTo>
                    <a:pt x="114580" y="52440"/>
                    <a:pt x="115093" y="60822"/>
                    <a:pt x="113729" y="69000"/>
                  </a:cubicBezTo>
                  <a:lnTo>
                    <a:pt x="118978" y="70559"/>
                  </a:lnTo>
                  <a:lnTo>
                    <a:pt x="108263" y="74332"/>
                  </a:lnTo>
                  <a:lnTo>
                    <a:pt x="100471" y="65063"/>
                  </a:lnTo>
                  <a:lnTo>
                    <a:pt x="105714" y="66620"/>
                  </a:lnTo>
                  <a:lnTo>
                    <a:pt x="105714" y="66620"/>
                  </a:lnTo>
                  <a:cubicBezTo>
                    <a:pt x="106660" y="60003"/>
                    <a:pt x="106176" y="53258"/>
                    <a:pt x="104297" y="46846"/>
                  </a:cubicBezTo>
                  <a:close/>
                </a:path>
              </a:pathLst>
            </a:cu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4904451" y="-910767"/>
              <a:ext cx="4339767" cy="4339767"/>
            </a:xfrm>
            <a:custGeom>
              <a:rect b="b" l="l" r="r" t="t"/>
              <a:pathLst>
                <a:path extrusionOk="0" h="120000" w="120000">
                  <a:moveTo>
                    <a:pt x="76179" y="112131"/>
                  </a:moveTo>
                  <a:lnTo>
                    <a:pt x="76179" y="112131"/>
                  </a:lnTo>
                  <a:cubicBezTo>
                    <a:pt x="67904" y="114710"/>
                    <a:pt x="59136" y="115274"/>
                    <a:pt x="50600" y="113776"/>
                  </a:cubicBezTo>
                  <a:lnTo>
                    <a:pt x="49004" y="118919"/>
                  </a:lnTo>
                  <a:lnTo>
                    <a:pt x="45025" y="108251"/>
                  </a:lnTo>
                  <a:lnTo>
                    <a:pt x="54623" y="100815"/>
                  </a:lnTo>
                  <a:lnTo>
                    <a:pt x="53028" y="105953"/>
                  </a:lnTo>
                  <a:lnTo>
                    <a:pt x="53028" y="105953"/>
                  </a:lnTo>
                  <a:cubicBezTo>
                    <a:pt x="59972" y="107020"/>
                    <a:pt x="67066" y="106479"/>
                    <a:pt x="73770" y="10437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5633459" y="-103109"/>
              <a:ext cx="4339767" cy="4339767"/>
            </a:xfrm>
            <a:custGeom>
              <a:rect b="b" l="l" r="r" t="t"/>
              <a:pathLst>
                <a:path extrusionOk="0" h="120000" w="120000">
                  <a:moveTo>
                    <a:pt x="7771" y="75510"/>
                  </a:moveTo>
                  <a:lnTo>
                    <a:pt x="7771" y="75510"/>
                  </a:lnTo>
                  <a:cubicBezTo>
                    <a:pt x="5420" y="67560"/>
                    <a:pt x="4907" y="59178"/>
                    <a:pt x="6271" y="51000"/>
                  </a:cubicBezTo>
                  <a:lnTo>
                    <a:pt x="1022" y="49441"/>
                  </a:lnTo>
                  <a:lnTo>
                    <a:pt x="11737" y="45668"/>
                  </a:lnTo>
                  <a:lnTo>
                    <a:pt x="19529" y="54937"/>
                  </a:lnTo>
                  <a:lnTo>
                    <a:pt x="14286" y="53380"/>
                  </a:lnTo>
                  <a:lnTo>
                    <a:pt x="14286" y="53380"/>
                  </a:lnTo>
                  <a:cubicBezTo>
                    <a:pt x="13340" y="59997"/>
                    <a:pt x="13824" y="66742"/>
                    <a:pt x="15703" y="73154"/>
                  </a:cubicBezTo>
                  <a:close/>
                </a:path>
              </a:pathLst>
            </a:cu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4904452" y="704549"/>
              <a:ext cx="4339767" cy="4339767"/>
            </a:xfrm>
            <a:custGeom>
              <a:rect b="b" l="l" r="r" t="t"/>
              <a:pathLst>
                <a:path extrusionOk="0" h="120000" w="120000">
                  <a:moveTo>
                    <a:pt x="43821" y="7869"/>
                  </a:moveTo>
                  <a:lnTo>
                    <a:pt x="43821" y="7869"/>
                  </a:lnTo>
                  <a:cubicBezTo>
                    <a:pt x="52096" y="5290"/>
                    <a:pt x="60864" y="4726"/>
                    <a:pt x="69400" y="6224"/>
                  </a:cubicBezTo>
                  <a:lnTo>
                    <a:pt x="70996" y="1081"/>
                  </a:lnTo>
                  <a:lnTo>
                    <a:pt x="74975" y="11749"/>
                  </a:lnTo>
                  <a:lnTo>
                    <a:pt x="65377" y="19185"/>
                  </a:lnTo>
                  <a:lnTo>
                    <a:pt x="66972" y="14047"/>
                  </a:lnTo>
                  <a:lnTo>
                    <a:pt x="66972" y="14047"/>
                  </a:lnTo>
                  <a:cubicBezTo>
                    <a:pt x="60028" y="12980"/>
                    <a:pt x="52934" y="13521"/>
                    <a:pt x="46230" y="1562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Bug under magnifying glass" id="192" name="Google Shape;19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87215" y="987367"/>
              <a:ext cx="586044" cy="586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ientific Thought outline" id="193" name="Google Shape;19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00147" y="2581410"/>
              <a:ext cx="586044" cy="586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ee With Roots outline" id="194" name="Google Shape;19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34513" y="2618449"/>
              <a:ext cx="586044" cy="586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bulb and gear with solid fill" id="195" name="Google Shape;195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74555" y="987367"/>
              <a:ext cx="586044" cy="5860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22"/>
          <p:cNvGrpSpPr/>
          <p:nvPr/>
        </p:nvGrpSpPr>
        <p:grpSpPr>
          <a:xfrm>
            <a:off x="8703359" y="2859151"/>
            <a:ext cx="3094974" cy="3249822"/>
            <a:chOff x="4175443" y="-910767"/>
            <a:chExt cx="5797783" cy="5955083"/>
          </a:xfrm>
        </p:grpSpPr>
        <p:sp>
          <p:nvSpPr>
            <p:cNvPr id="197" name="Google Shape;197;p22"/>
            <p:cNvSpPr/>
            <p:nvPr/>
          </p:nvSpPr>
          <p:spPr>
            <a:xfrm>
              <a:off x="4175443" y="-103915"/>
              <a:ext cx="4339767" cy="4339767"/>
            </a:xfrm>
            <a:custGeom>
              <a:rect b="b" l="l" r="r" t="t"/>
              <a:pathLst>
                <a:path extrusionOk="0" h="120000" w="120000">
                  <a:moveTo>
                    <a:pt x="112229" y="44490"/>
                  </a:moveTo>
                  <a:lnTo>
                    <a:pt x="112229" y="44490"/>
                  </a:lnTo>
                  <a:cubicBezTo>
                    <a:pt x="114580" y="52440"/>
                    <a:pt x="115093" y="60822"/>
                    <a:pt x="113729" y="69000"/>
                  </a:cubicBezTo>
                  <a:lnTo>
                    <a:pt x="118978" y="70559"/>
                  </a:lnTo>
                  <a:lnTo>
                    <a:pt x="108263" y="74332"/>
                  </a:lnTo>
                  <a:lnTo>
                    <a:pt x="100471" y="65063"/>
                  </a:lnTo>
                  <a:lnTo>
                    <a:pt x="105714" y="66620"/>
                  </a:lnTo>
                  <a:lnTo>
                    <a:pt x="105714" y="66620"/>
                  </a:lnTo>
                  <a:cubicBezTo>
                    <a:pt x="106660" y="60003"/>
                    <a:pt x="106176" y="53258"/>
                    <a:pt x="104297" y="46846"/>
                  </a:cubicBezTo>
                  <a:close/>
                </a:path>
              </a:pathLst>
            </a:cu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4904451" y="-910767"/>
              <a:ext cx="4339767" cy="4339767"/>
            </a:xfrm>
            <a:custGeom>
              <a:rect b="b" l="l" r="r" t="t"/>
              <a:pathLst>
                <a:path extrusionOk="0" h="120000" w="120000">
                  <a:moveTo>
                    <a:pt x="76179" y="112131"/>
                  </a:moveTo>
                  <a:lnTo>
                    <a:pt x="76179" y="112131"/>
                  </a:lnTo>
                  <a:cubicBezTo>
                    <a:pt x="67904" y="114710"/>
                    <a:pt x="59136" y="115274"/>
                    <a:pt x="50600" y="113776"/>
                  </a:cubicBezTo>
                  <a:lnTo>
                    <a:pt x="49004" y="118919"/>
                  </a:lnTo>
                  <a:lnTo>
                    <a:pt x="45025" y="108251"/>
                  </a:lnTo>
                  <a:lnTo>
                    <a:pt x="54623" y="100815"/>
                  </a:lnTo>
                  <a:lnTo>
                    <a:pt x="53028" y="105953"/>
                  </a:lnTo>
                  <a:lnTo>
                    <a:pt x="53028" y="105953"/>
                  </a:lnTo>
                  <a:cubicBezTo>
                    <a:pt x="59972" y="107020"/>
                    <a:pt x="67066" y="106479"/>
                    <a:pt x="73770" y="10437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5633459" y="-103109"/>
              <a:ext cx="4339767" cy="4339767"/>
            </a:xfrm>
            <a:custGeom>
              <a:rect b="b" l="l" r="r" t="t"/>
              <a:pathLst>
                <a:path extrusionOk="0" h="120000" w="120000">
                  <a:moveTo>
                    <a:pt x="7771" y="75510"/>
                  </a:moveTo>
                  <a:lnTo>
                    <a:pt x="7771" y="75510"/>
                  </a:lnTo>
                  <a:cubicBezTo>
                    <a:pt x="5420" y="67560"/>
                    <a:pt x="4907" y="59178"/>
                    <a:pt x="6271" y="51000"/>
                  </a:cubicBezTo>
                  <a:lnTo>
                    <a:pt x="1022" y="49441"/>
                  </a:lnTo>
                  <a:lnTo>
                    <a:pt x="11737" y="45668"/>
                  </a:lnTo>
                  <a:lnTo>
                    <a:pt x="19529" y="54937"/>
                  </a:lnTo>
                  <a:lnTo>
                    <a:pt x="14286" y="53380"/>
                  </a:lnTo>
                  <a:lnTo>
                    <a:pt x="14286" y="53380"/>
                  </a:lnTo>
                  <a:cubicBezTo>
                    <a:pt x="13340" y="59997"/>
                    <a:pt x="13824" y="66742"/>
                    <a:pt x="15703" y="73154"/>
                  </a:cubicBezTo>
                  <a:close/>
                </a:path>
              </a:pathLst>
            </a:cu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4904452" y="704549"/>
              <a:ext cx="4339767" cy="4339767"/>
            </a:xfrm>
            <a:custGeom>
              <a:rect b="b" l="l" r="r" t="t"/>
              <a:pathLst>
                <a:path extrusionOk="0" h="120000" w="120000">
                  <a:moveTo>
                    <a:pt x="43821" y="7869"/>
                  </a:moveTo>
                  <a:lnTo>
                    <a:pt x="43821" y="7869"/>
                  </a:lnTo>
                  <a:cubicBezTo>
                    <a:pt x="52096" y="5290"/>
                    <a:pt x="60864" y="4726"/>
                    <a:pt x="69400" y="6224"/>
                  </a:cubicBezTo>
                  <a:lnTo>
                    <a:pt x="70996" y="1081"/>
                  </a:lnTo>
                  <a:lnTo>
                    <a:pt x="74975" y="11749"/>
                  </a:lnTo>
                  <a:lnTo>
                    <a:pt x="65377" y="19185"/>
                  </a:lnTo>
                  <a:lnTo>
                    <a:pt x="66972" y="14047"/>
                  </a:lnTo>
                  <a:lnTo>
                    <a:pt x="66972" y="14047"/>
                  </a:lnTo>
                  <a:cubicBezTo>
                    <a:pt x="60028" y="12980"/>
                    <a:pt x="52934" y="13521"/>
                    <a:pt x="46230" y="1562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Bug under magnifying glass" id="201" name="Google Shape;201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87215" y="987367"/>
              <a:ext cx="586044" cy="586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ientific Thought outline" id="202" name="Google Shape;202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00147" y="2581410"/>
              <a:ext cx="586044" cy="586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ee With Roots outline" id="203" name="Google Shape;203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34513" y="2618449"/>
              <a:ext cx="586044" cy="586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bulb and gear with solid fill" id="204" name="Google Shape;204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74555" y="987367"/>
              <a:ext cx="586044" cy="5860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2"/>
          <p:cNvSpPr txBox="1"/>
          <p:nvPr/>
        </p:nvSpPr>
        <p:spPr>
          <a:xfrm>
            <a:off x="8881880" y="2336200"/>
            <a:ext cx="24519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Cycles of Scientific Discovery</a:t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39771" y="583219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Scientific progress is a collective endeavor</a:t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 rot="9832644">
            <a:off x="3269168" y="4469449"/>
            <a:ext cx="4729124" cy="1061125"/>
          </a:xfrm>
          <a:custGeom>
            <a:rect b="b" l="l" r="r" t="t"/>
            <a:pathLst>
              <a:path extrusionOk="0" h="1061865" w="4732423">
                <a:moveTo>
                  <a:pt x="0" y="1007584"/>
                </a:moveTo>
                <a:cubicBezTo>
                  <a:pt x="99428" y="656874"/>
                  <a:pt x="1129002" y="386465"/>
                  <a:pt x="2367337" y="385821"/>
                </a:cubicBezTo>
                <a:cubicBezTo>
                  <a:pt x="3568160" y="385197"/>
                  <a:pt x="4582420" y="638901"/>
                  <a:pt x="4732423" y="977416"/>
                </a:cubicBezTo>
                <a:lnTo>
                  <a:pt x="2371689" y="1061865"/>
                </a:lnTo>
                <a:lnTo>
                  <a:pt x="0" y="1007584"/>
                </a:lnTo>
                <a:close/>
              </a:path>
              <a:path extrusionOk="0" fill="none" h="1061865" w="4732423">
                <a:moveTo>
                  <a:pt x="0" y="1007584"/>
                </a:moveTo>
                <a:cubicBezTo>
                  <a:pt x="99428" y="656874"/>
                  <a:pt x="928284" y="644"/>
                  <a:pt x="2166619" y="0"/>
                </a:cubicBezTo>
                <a:cubicBezTo>
                  <a:pt x="3367442" y="-624"/>
                  <a:pt x="4582420" y="638901"/>
                  <a:pt x="4732423" y="977416"/>
                </a:cubicBezTo>
              </a:path>
            </a:pathLst>
          </a:custGeom>
          <a:noFill/>
          <a:ln cap="flat" cmpd="sng" w="762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5053096" y="5140052"/>
            <a:ext cx="22749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Critique</a:t>
            </a:r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2798150" y="4720950"/>
            <a:ext cx="524700" cy="559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636" y="2277514"/>
            <a:ext cx="4124728" cy="230297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Communication is </a:t>
            </a:r>
            <a:r>
              <a:rPr b="1" lang="en-US" u="sng"/>
              <a:t>central</a:t>
            </a:r>
            <a:r>
              <a:rPr lang="en-US"/>
              <a:t> to scientific progress</a:t>
            </a:r>
            <a:endParaRPr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0" y="6036773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🤔  More communication = More scientific progress?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8268725" y="2054304"/>
            <a:ext cx="203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scientific discovery</a:t>
            </a:r>
            <a:endParaRPr/>
          </a:p>
        </p:txBody>
      </p:sp>
      <p:cxnSp>
        <p:nvCxnSpPr>
          <p:cNvPr id="219" name="Google Shape;219;p23"/>
          <p:cNvCxnSpPr>
            <a:stCxn id="218" idx="1"/>
          </p:cNvCxnSpPr>
          <p:nvPr/>
        </p:nvCxnSpPr>
        <p:spPr>
          <a:xfrm flipH="1">
            <a:off x="6325625" y="2408304"/>
            <a:ext cx="1943100" cy="1051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Connected papers exercise</a:t>
            </a:r>
            <a:endParaRPr/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415600" y="1536625"/>
            <a:ext cx="395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Go to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www.connectedpapers.com</a:t>
            </a: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Insert an identifier of your favorite paper (Title, DOI, etc)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Build a network graph of your favorite paper!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See the ‘prior works’ that formed the basis of your favorite paper and the impact of it in ‘derivative’ works </a:t>
            </a:r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175" y="1356875"/>
            <a:ext cx="7611898" cy="42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0766513" cy="6854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oneers of revolutionary CRISPR gene editing win chemistry Nobel" id="234" name="Google Shape;234;p25"/>
          <p:cNvPicPr preferRelativeResize="0"/>
          <p:nvPr/>
        </p:nvPicPr>
        <p:blipFill rotWithShape="1">
          <a:blip r:embed="rId4">
            <a:alphaModFix/>
          </a:blip>
          <a:srcRect b="20877" l="16323" r="11148" t="0"/>
          <a:stretch/>
        </p:blipFill>
        <p:spPr>
          <a:xfrm>
            <a:off x="9864044" y="3141233"/>
            <a:ext cx="2353383" cy="172012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9989271" y="4861355"/>
            <a:ext cx="2228156" cy="144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Nobel prize awarded to Jennifer Doudna and Emmanuelle Charpentier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 txBox="1"/>
          <p:nvPr>
            <p:ph type="title"/>
          </p:nvPr>
        </p:nvSpPr>
        <p:spPr>
          <a:xfrm>
            <a:off x="-2" y="-21419"/>
            <a:ext cx="125522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500"/>
              <a:t>Scientific progress requires communication over space and time</a:t>
            </a:r>
            <a:endParaRPr/>
          </a:p>
        </p:txBody>
      </p:sp>
      <p:pic>
        <p:nvPicPr>
          <p:cNvPr descr="Nobel Prize - Wikipedia" id="237" name="Google Shape;23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4504" y="2915273"/>
            <a:ext cx="612924" cy="60311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-2" y="4399690"/>
            <a:ext cx="6675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 to the CRISPR Gene Editing Revolution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How have we communicated our science throughout history? </a:t>
            </a:r>
            <a:endParaRPr/>
          </a:p>
        </p:txBody>
      </p:sp>
      <p:sp>
        <p:nvSpPr>
          <p:cNvPr id="244" name="Google Shape;244;p26"/>
          <p:cNvSpPr txBox="1"/>
          <p:nvPr>
            <p:ph idx="1" type="subTitle"/>
          </p:nvPr>
        </p:nvSpPr>
        <p:spPr>
          <a:xfrm>
            <a:off x="415600" y="4634567"/>
            <a:ext cx="6123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APbi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